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3474720"/>
            <a:ext cx="12801600" cy="36576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731520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52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I Live in</a:t>
            </a:r>
            <a:br/>
            <a:r>
              <a:t>Zhuhai! 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10896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 b="0" i="1">
                <a:solidFill>
                  <a:srgbClr val="99F6E4"/>
                </a:solidFill>
                <a:latin typeface="Calibri"/>
              </a:defRPr>
            </a:pPr>
            <a:r>
              <a:t>A Speech by ______, Age 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65A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📍  Where is Zhuhai?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188720"/>
            <a:ext cx="4754880" cy="1097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731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1280160"/>
            <a:ext cx="4389120" cy="100584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900" b="1" i="0">
                <a:solidFill>
                  <a:srgbClr val="1E293B"/>
                </a:solidFill>
                <a:latin typeface="Calibri"/>
              </a:defRPr>
            </a:pPr>
            <a:r>
              <a:t>📍 Guangdong Province</a:t>
            </a:r>
          </a:p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In the south of China, next to Macau</a:t>
            </a:r>
            <a:br/>
            <a:r>
              <a:t>and Hong Kong. Right by the beautiful</a:t>
            </a:r>
            <a:br/>
            <a:r>
              <a:t>South China Sea! 🌊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450592"/>
            <a:ext cx="4754880" cy="1097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65760" y="2450592"/>
            <a:ext cx="73152" cy="109728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2542032"/>
            <a:ext cx="4389120" cy="100584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900" b="1" i="0">
                <a:solidFill>
                  <a:srgbClr val="1E293B"/>
                </a:solidFill>
                <a:latin typeface="Calibri"/>
              </a:defRPr>
            </a:pPr>
            <a:r>
              <a:t>🏙️ A Beautiful Coastal City</a:t>
            </a:r>
          </a:p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Zhuhai is known as the 'Romantic City'.</a:t>
            </a:r>
            <a:br/>
            <a:r>
              <a:t>It has beaches, islands,</a:t>
            </a:r>
            <a:br/>
            <a:r>
              <a:t>and mountains! ⛱️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3712463"/>
            <a:ext cx="4754880" cy="1097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3712463"/>
            <a:ext cx="73152" cy="1097280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3803903"/>
            <a:ext cx="4389120" cy="100584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900" b="1" i="0">
                <a:solidFill>
                  <a:srgbClr val="1E293B"/>
                </a:solidFill>
                <a:latin typeface="Calibri"/>
              </a:defRPr>
            </a:pPr>
            <a:r>
              <a:t>🚀 Special Economic Zone</a:t>
            </a:r>
          </a:p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One of China's first! Many cool</a:t>
            </a:r>
            <a:br/>
            <a:r>
              <a:t>companies are here —</a:t>
            </a:r>
            <a:br/>
            <a:r>
              <a:t>like Gree Electric! 🏭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1 / 9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4780" y="1384300"/>
            <a:ext cx="3801110" cy="3144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☀️  What's the Weather Like?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280160"/>
            <a:ext cx="3909060" cy="166878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371600"/>
            <a:ext cx="39090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0" i="0">
                <a:solidFill>
                  <a:srgbClr val="1E293B"/>
                </a:solidFill>
                <a:latin typeface="Calibri"/>
              </a:defRPr>
            </a:pPr>
            <a:r>
              <a:t>☀️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51660"/>
            <a:ext cx="3543300" cy="914400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2200" b="1" i="0">
                <a:solidFill>
                  <a:srgbClr val="0D9488"/>
                </a:solidFill>
                <a:latin typeface="Calibri"/>
              </a:defRPr>
            </a:pPr>
            <a:r>
              <a:t>Summer</a:t>
            </a:r>
          </a:p>
          <a:p>
            <a:pPr algn="ctr">
              <a:defRPr sz="1400" b="0" i="0">
                <a:solidFill>
                  <a:srgbClr val="64748B"/>
                </a:solidFill>
                <a:latin typeface="Calibri"/>
              </a:defRPr>
            </a:pPr>
            <a:r>
              <a:t>Hot &amp; sunny! 🌞</a:t>
            </a:r>
            <a:br/>
            <a:r>
              <a:t>25°C – 33°C</a:t>
            </a:r>
            <a:br/>
            <a:r>
              <a:t>Perfect for the beach!</a:t>
            </a:r>
          </a:p>
        </p:txBody>
      </p:sp>
      <p:sp>
        <p:nvSpPr>
          <p:cNvPr id="7" name="Rectangle 6"/>
          <p:cNvSpPr/>
          <p:nvPr/>
        </p:nvSpPr>
        <p:spPr>
          <a:xfrm>
            <a:off x="4686300" y="1280160"/>
            <a:ext cx="3909060" cy="166878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86300" y="1371600"/>
            <a:ext cx="39090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0" i="0">
                <a:solidFill>
                  <a:srgbClr val="1E293B"/>
                </a:solidFill>
                <a:latin typeface="Calibri"/>
              </a:defRPr>
            </a:pPr>
            <a:r>
              <a:t>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9180" y="1863090"/>
            <a:ext cx="3543300" cy="902970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2200" b="1" i="0">
                <a:solidFill>
                  <a:srgbClr val="0D9488"/>
                </a:solidFill>
                <a:latin typeface="Calibri"/>
              </a:defRPr>
            </a:pPr>
            <a:r>
              <a:t>Autumn</a:t>
            </a:r>
          </a:p>
          <a:p>
            <a:pPr algn="ctr">
              <a:defRPr sz="1400" b="0" i="0">
                <a:solidFill>
                  <a:srgbClr val="64748B"/>
                </a:solidFill>
                <a:latin typeface="Calibri"/>
              </a:defRPr>
            </a:pPr>
            <a:r>
              <a:t>Cool &amp; comfy! 🍃</a:t>
            </a:r>
            <a:br/>
            <a:r>
              <a:t>20°C – 28°C</a:t>
            </a:r>
            <a:br/>
            <a:r>
              <a:t>The best season!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177540"/>
            <a:ext cx="3909060" cy="166878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68980"/>
            <a:ext cx="39090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0" i="0">
                <a:solidFill>
                  <a:srgbClr val="1E293B"/>
                </a:solidFill>
                <a:latin typeface="Calibri"/>
              </a:defRPr>
            </a:pPr>
            <a:r>
              <a:t>❄️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3794125"/>
            <a:ext cx="3543300" cy="869315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2200" b="1" i="0">
                <a:solidFill>
                  <a:srgbClr val="0D9488"/>
                </a:solidFill>
                <a:latin typeface="Calibri"/>
              </a:defRPr>
            </a:pPr>
            <a:r>
              <a:t>Winter</a:t>
            </a:r>
          </a:p>
          <a:p>
            <a:pPr algn="ctr">
              <a:defRPr sz="1400" b="0" i="0">
                <a:solidFill>
                  <a:srgbClr val="64748B"/>
                </a:solidFill>
                <a:latin typeface="Calibri"/>
              </a:defRPr>
            </a:pPr>
            <a:r>
              <a:t>Not too cold! 🧣</a:t>
            </a:r>
            <a:br/>
            <a:r>
              <a:t>10°C – 20°C</a:t>
            </a:r>
            <a:br/>
            <a:r>
              <a:t>No snow, just cozy!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86300" y="3177540"/>
            <a:ext cx="3909060" cy="166878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86300" y="3268980"/>
            <a:ext cx="39090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0" i="0">
                <a:solidFill>
                  <a:srgbClr val="1E293B"/>
                </a:solidFill>
                <a:latin typeface="Calibri"/>
              </a:defRPr>
            </a:pPr>
            <a:r>
              <a:t>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69180" y="3794125"/>
            <a:ext cx="3543300" cy="869315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2200" b="1" i="0">
                <a:solidFill>
                  <a:srgbClr val="0D9488"/>
                </a:solidFill>
                <a:latin typeface="Calibri"/>
              </a:defRPr>
            </a:pPr>
            <a:r>
              <a:t>Spring</a:t>
            </a:r>
          </a:p>
          <a:p>
            <a:pPr algn="ctr">
              <a:defRPr sz="1400" b="0" i="0">
                <a:solidFill>
                  <a:srgbClr val="64748B"/>
                </a:solidFill>
                <a:latin typeface="Calibri"/>
              </a:defRPr>
            </a:pPr>
            <a:r>
              <a:t>Warm &amp; flowery! 🌸</a:t>
            </a:r>
            <a:br/>
            <a:r>
              <a:t>18°C – 26°C</a:t>
            </a:r>
            <a:br/>
            <a:r>
              <a:t>Everything blooms!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2 / 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65A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🏛️  Famous Places in Zhuhai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4880" y="1188720"/>
            <a:ext cx="3938270" cy="119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 b="1" i="0">
                <a:solidFill>
                  <a:srgbClr val="065A82"/>
                </a:solidFill>
                <a:latin typeface="Arial Black" panose="020B0A04020102020204"/>
              </a:defRPr>
            </a:pPr>
            <a:r>
              <a:rPr lang="en-US" altLang="zh-CN" sz="2400"/>
              <a:t>Zhuhai Grand Theater </a:t>
            </a:r>
            <a:endParaRPr lang="en-US" altLang="zh-CN" sz="2400"/>
          </a:p>
          <a:p>
            <a:pPr algn="l">
              <a:defRPr sz="2800" b="1" i="0">
                <a:solidFill>
                  <a:srgbClr val="065A82"/>
                </a:solidFill>
                <a:latin typeface="Arial Black" panose="020B0A04020102020204"/>
              </a:defRPr>
            </a:pPr>
            <a:r>
              <a:rPr lang="en-US" altLang="zh-CN" sz="2400"/>
              <a:t>(Sun and Moon Shells)</a:t>
            </a:r>
            <a:br>
              <a:rPr sz="2400"/>
            </a:br>
            <a:r>
              <a:rPr sz="2400"/>
              <a:t>🐚 日月贝</a:t>
            </a:r>
            <a:endParaRPr sz="2400"/>
          </a:p>
        </p:txBody>
      </p:sp>
      <p:sp>
        <p:nvSpPr>
          <p:cNvPr id="6" name="TextBox 5"/>
          <p:cNvSpPr txBox="1"/>
          <p:nvPr/>
        </p:nvSpPr>
        <p:spPr>
          <a:xfrm>
            <a:off x="4754880" y="2286000"/>
            <a:ext cx="4114800" cy="228600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600" b="0" i="0">
                <a:solidFill>
                  <a:srgbClr val="1E293B"/>
                </a:solidFill>
                <a:latin typeface="Calibri"/>
              </a:defRPr>
            </a:pPr>
            <a:r>
              <a:t>🐚 It looks like two giant seashells!</a:t>
            </a:r>
          </a:p>
          <a:p>
            <a:pPr algn="l">
              <a:defRPr sz="800" b="0" i="0">
                <a:solidFill>
                  <a:srgbClr val="1E293B"/>
                </a:solidFill>
                <a:latin typeface="Calibri"/>
              </a:defRPr>
            </a:pPr>
          </a:p>
          <a:p>
            <a:pPr algn="l">
              <a:defRPr sz="1600" b="0" i="0">
                <a:solidFill>
                  <a:srgbClr val="1E293B"/>
                </a:solidFill>
                <a:latin typeface="Calibri"/>
              </a:defRPr>
            </a:pPr>
            <a:r>
              <a:t>🌊 Built on an island — the only</a:t>
            </a:r>
          </a:p>
          <a:p>
            <a:pPr algn="l">
              <a:defRPr sz="1600" b="0" i="0">
                <a:solidFill>
                  <a:srgbClr val="1E293B"/>
                </a:solidFill>
                <a:latin typeface="Calibri"/>
              </a:defRPr>
            </a:pPr>
            <a:r>
              <a:t>    seaside opera house in China!</a:t>
            </a:r>
          </a:p>
          <a:p>
            <a:pPr algn="l">
              <a:defRPr sz="800" b="0" i="0">
                <a:solidFill>
                  <a:srgbClr val="1E293B"/>
                </a:solidFill>
                <a:latin typeface="Calibri"/>
              </a:defRPr>
            </a:pPr>
          </a:p>
          <a:p>
            <a:pPr algn="l">
              <a:defRPr sz="1600" b="0" i="0">
                <a:solidFill>
                  <a:srgbClr val="1E293B"/>
                </a:solidFill>
                <a:latin typeface="Calibri"/>
              </a:defRPr>
            </a:pPr>
            <a:r>
              <a:t>🎵 We can watch concerts and shows.</a:t>
            </a:r>
          </a:p>
          <a:p>
            <a:pPr algn="l">
              <a:defRPr sz="800" b="0" i="0">
                <a:solidFill>
                  <a:srgbClr val="1E293B"/>
                </a:solidFill>
                <a:latin typeface="Calibri"/>
              </a:defRPr>
            </a:pPr>
          </a:p>
          <a:p>
            <a:pPr algn="l">
              <a:defRPr sz="1600" b="0" i="0">
                <a:solidFill>
                  <a:srgbClr val="1E293B"/>
                </a:solidFill>
                <a:latin typeface="Calibri"/>
              </a:defRPr>
            </a:pPr>
            <a:r>
              <a:t>🌙 At night, it lights up — magical!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3 / 9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555" y="1270000"/>
            <a:ext cx="4243070" cy="28117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⭐  More Amazing Places!</a:t>
            </a:r>
          </a:p>
        </p:txBody>
      </p:sp>
      <p:pic>
        <p:nvPicPr>
          <p:cNvPr id="4" name="Picture 3" descr="fisher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188720"/>
            <a:ext cx="3840480" cy="2103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3383280"/>
            <a:ext cx="3474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 i="0">
                <a:solidFill>
                  <a:srgbClr val="F97316"/>
                </a:solidFill>
                <a:latin typeface="Arial Black" panose="020B0A04020102020204"/>
              </a:defRPr>
            </a:pPr>
            <a:r>
              <a:t>Fisher Girl 🧜‍♀️  珠海渔女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840480"/>
            <a:ext cx="34747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0" i="0">
                <a:solidFill>
                  <a:srgbClr val="1E293B"/>
                </a:solidFill>
                <a:latin typeface="Calibri"/>
              </a:defRPr>
            </a:pPr>
            <a:r>
              <a:t>🐟 A beautiful statue by the sea</a:t>
            </a:r>
            <a:br/>
            <a:r>
              <a:t>💎 She holds a pearl up high</a:t>
            </a:r>
            <a:br/>
            <a:r>
              <a:t>❤️ The symbol of Zhuhai city!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3383280"/>
            <a:ext cx="3474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 i="0">
                <a:solidFill>
                  <a:srgbClr val="065A82"/>
                </a:solidFill>
                <a:latin typeface="Arial Black" panose="020B0A04020102020204"/>
              </a:defRPr>
            </a:pPr>
            <a:r>
              <a:t>Ocean Kingdom 🐋  横琴长隆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3840480"/>
            <a:ext cx="34747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0" i="0">
                <a:solidFill>
                  <a:srgbClr val="1E293B"/>
                </a:solidFill>
                <a:latin typeface="Calibri"/>
              </a:defRPr>
            </a:pPr>
            <a:r>
              <a:t>🐳 World's biggest ocean park!</a:t>
            </a:r>
            <a:br/>
            <a:r>
              <a:t>🦈 See whale sharks and penguins</a:t>
            </a:r>
            <a:br/>
            <a:r>
              <a:t>🎢 Super fun rides and fireworks!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4 / 9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l="-2092" t="3768" r="2092" b="35823"/>
          <a:stretch>
            <a:fillRect/>
          </a:stretch>
        </p:blipFill>
        <p:spPr>
          <a:xfrm>
            <a:off x="4626610" y="1176655"/>
            <a:ext cx="4279900" cy="21151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🍽️  Yummy Zhuhai Food!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2529840" cy="3474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71600"/>
            <a:ext cx="25298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0" i="0">
                <a:solidFill>
                  <a:srgbClr val="1E293B"/>
                </a:solidFill>
                <a:latin typeface="Calibri"/>
              </a:defRPr>
            </a:pPr>
            <a:r>
              <a:t>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468880"/>
            <a:ext cx="2255520" cy="2011679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1800" b="1" i="0">
                <a:solidFill>
                  <a:srgbClr val="F97316"/>
                </a:solidFill>
                <a:latin typeface="Calibri"/>
              </a:defRPr>
            </a:pPr>
            <a:r>
              <a:t>Fresh Seafood</a:t>
            </a:r>
          </a:p>
          <a:p>
            <a:pPr algn="ctr">
              <a:defRPr sz="600" b="0" i="0">
                <a:solidFill>
                  <a:srgbClr val="FFFFFF"/>
                </a:solidFill>
                <a:latin typeface="Calibri"/>
              </a:defRPr>
            </a:pPr>
          </a:p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Shrimp, crab, fish —</a:t>
            </a:r>
            <a:br/>
            <a:r>
              <a:t>caught right from the</a:t>
            </a:r>
            <a:br/>
            <a:r>
              <a:t>South China Sea! So</a:t>
            </a:r>
            <a:br/>
            <a:r>
              <a:t>fresh and delicious!</a:t>
            </a:r>
          </a:p>
        </p:txBody>
      </p:sp>
      <p:sp>
        <p:nvSpPr>
          <p:cNvPr id="7" name="Rectangle 6"/>
          <p:cNvSpPr/>
          <p:nvPr/>
        </p:nvSpPr>
        <p:spPr>
          <a:xfrm>
            <a:off x="3307080" y="1188720"/>
            <a:ext cx="2529840" cy="3474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307080" y="1371600"/>
            <a:ext cx="25298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0" i="0">
                <a:solidFill>
                  <a:srgbClr val="1E293B"/>
                </a:solidFill>
                <a:latin typeface="Calibri"/>
              </a:defRPr>
            </a:pPr>
            <a:r>
              <a:t>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4240" y="2468880"/>
            <a:ext cx="2255520" cy="2011679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1800" b="1" i="0">
                <a:solidFill>
                  <a:srgbClr val="F97316"/>
                </a:solidFill>
                <a:latin typeface="Calibri"/>
              </a:defRPr>
            </a:pPr>
            <a:r>
              <a:t>Oysters!</a:t>
            </a:r>
          </a:p>
          <a:p>
            <a:pPr algn="ctr">
              <a:defRPr sz="600" b="0" i="0">
                <a:solidFill>
                  <a:srgbClr val="FFFFFF"/>
                </a:solidFill>
                <a:latin typeface="Calibri"/>
              </a:defRPr>
            </a:pPr>
          </a:p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Zhuhai is famous for</a:t>
            </a:r>
            <a:br/>
            <a:r>
              <a:t>oysters. We eat them</a:t>
            </a:r>
            <a:br/>
            <a:r>
              <a:t>steamed, grilled,</a:t>
            </a:r>
            <a:br/>
            <a:r>
              <a:t>or in soup!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56960" y="1188720"/>
            <a:ext cx="2529840" cy="3474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56960" y="1371600"/>
            <a:ext cx="25298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0" i="0">
                <a:solidFill>
                  <a:srgbClr val="1E293B"/>
                </a:solidFill>
                <a:latin typeface="Calibri"/>
              </a:defRPr>
            </a:pPr>
            <a:r>
              <a:t>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4120" y="2468880"/>
            <a:ext cx="2255520" cy="2011679"/>
          </a:xfrm>
          <a:prstGeom prst="rect">
            <a:avLst/>
          </a:prstGeom>
          <a:noFill/>
        </p:spPr>
        <p:txBody>
          <a:bodyPr wrap="none"/>
          <a:lstStyle/>
          <a:p>
            <a:pPr algn="ctr">
              <a:defRPr sz="1800" b="1" i="0">
                <a:solidFill>
                  <a:srgbClr val="F97316"/>
                </a:solidFill>
                <a:latin typeface="Calibri"/>
              </a:defRPr>
            </a:pPr>
            <a:r>
              <a:t>Dim Sum</a:t>
            </a:r>
          </a:p>
          <a:p>
            <a:pPr algn="ctr">
              <a:defRPr sz="600" b="0" i="0">
                <a:solidFill>
                  <a:srgbClr val="FFFFFF"/>
                </a:solidFill>
                <a:latin typeface="Calibri"/>
              </a:defRPr>
            </a:pPr>
          </a:p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Just like Hong Kong!</a:t>
            </a:r>
            <a:br/>
            <a:r>
              <a:t>Shrimp dumplings,</a:t>
            </a:r>
            <a:br/>
            <a:r>
              <a:t>pork buns, and</a:t>
            </a:r>
            <a:br/>
            <a:r>
              <a:t>sweet egg tarts. Yum!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5 / 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🏭  What Does Zhuhai Make?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4000500" cy="17145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73152" cy="1714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548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0" i="0">
                <a:solidFill>
                  <a:srgbClr val="1E293B"/>
                </a:solidFill>
                <a:latin typeface="Calibri"/>
              </a:defRPr>
            </a:pPr>
            <a:r>
              <a:t>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7080" y="1338580"/>
            <a:ext cx="2420620" cy="144018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600" b="1" i="0">
                <a:solidFill>
                  <a:srgbClr val="1E293B"/>
                </a:solidFill>
                <a:latin typeface="Calibri"/>
              </a:defRPr>
            </a:pPr>
            <a:r>
              <a:t>Gree Electric</a:t>
            </a:r>
          </a:p>
          <a:p>
            <a:pPr algn="l">
              <a:defRPr sz="400" b="0" i="0">
                <a:solidFill>
                  <a:srgbClr val="FFFFFF"/>
                </a:solidFill>
                <a:latin typeface="Calibri"/>
              </a:defRPr>
            </a:pPr>
          </a:p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The world's biggest air conditioner</a:t>
            </a:r>
            <a:br/>
            <a:r>
              <a:t>maker! Many families in China</a:t>
            </a:r>
            <a:br/>
            <a:r>
              <a:t>use Gree AC at home.</a:t>
            </a:r>
          </a:p>
        </p:txBody>
      </p:sp>
      <p:sp>
        <p:nvSpPr>
          <p:cNvPr id="8" name="Rectangle 7"/>
          <p:cNvSpPr/>
          <p:nvPr/>
        </p:nvSpPr>
        <p:spPr>
          <a:xfrm>
            <a:off x="4686300" y="1188720"/>
            <a:ext cx="4000500" cy="17145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686300" y="1188720"/>
            <a:ext cx="73152" cy="1714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69180" y="1280160"/>
            <a:ext cx="548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0" i="0">
                <a:solidFill>
                  <a:srgbClr val="1E293B"/>
                </a:solidFill>
                <a:latin typeface="Calibri"/>
              </a:defRPr>
            </a:pPr>
            <a:r>
              <a:t>✈️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67755" y="1303020"/>
            <a:ext cx="2282190" cy="144018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600" b="1" i="0">
                <a:solidFill>
                  <a:srgbClr val="1E293B"/>
                </a:solidFill>
                <a:latin typeface="Calibri"/>
              </a:defRPr>
            </a:pPr>
            <a:r>
              <a:t>Airshow China</a:t>
            </a:r>
          </a:p>
          <a:p>
            <a:pPr algn="l">
              <a:defRPr sz="400" b="0" i="0">
                <a:solidFill>
                  <a:srgbClr val="FFFFFF"/>
                </a:solidFill>
                <a:latin typeface="Calibri"/>
              </a:defRPr>
            </a:pPr>
          </a:p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Zhuhai hosts China's biggest</a:t>
            </a:r>
            <a:br/>
            <a:r>
              <a:t>airshow! We see cool fighter jets</a:t>
            </a:r>
            <a:br/>
            <a:r>
              <a:t>and rockets every two years.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131820"/>
            <a:ext cx="4000500" cy="17145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3131820"/>
            <a:ext cx="73152" cy="1714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223260"/>
            <a:ext cx="548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0" i="0">
                <a:solidFill>
                  <a:srgbClr val="1E293B"/>
                </a:solidFill>
                <a:latin typeface="Calibri"/>
              </a:defRPr>
            </a:pPr>
            <a:r>
              <a:t>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36445" y="3275330"/>
            <a:ext cx="2421255" cy="144018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600" b="1" i="0">
                <a:solidFill>
                  <a:srgbClr val="1E293B"/>
                </a:solidFill>
                <a:latin typeface="Calibri"/>
              </a:defRPr>
            </a:pPr>
            <a:r>
              <a:t>Biotech</a:t>
            </a:r>
          </a:p>
          <a:p>
            <a:pPr algn="l">
              <a:defRPr sz="400" b="0" i="0">
                <a:solidFill>
                  <a:srgbClr val="FFFFFF"/>
                </a:solidFill>
                <a:latin typeface="Calibri"/>
              </a:defRPr>
            </a:pPr>
          </a:p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Zhuhai makes special materials for</a:t>
            </a:r>
            <a:br/>
            <a:r>
              <a:t>labs and hospitals. They help</a:t>
            </a:r>
            <a:br/>
            <a:r>
              <a:t>doctors and scientists!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86300" y="3131820"/>
            <a:ext cx="4000500" cy="17145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686300" y="3131820"/>
            <a:ext cx="73152" cy="17145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69180" y="3223260"/>
            <a:ext cx="548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0" i="0">
                <a:solidFill>
                  <a:srgbClr val="1E293B"/>
                </a:solidFill>
                <a:latin typeface="Calibri"/>
              </a:defRPr>
            </a:pPr>
            <a:r>
              <a:t>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67755" y="3275965"/>
            <a:ext cx="2519045" cy="1440180"/>
          </a:xfrm>
          <a:prstGeom prst="rect">
            <a:avLst/>
          </a:prstGeom>
          <a:noFill/>
        </p:spPr>
        <p:txBody>
          <a:bodyPr wrap="none"/>
          <a:lstStyle/>
          <a:p>
            <a:pPr algn="l">
              <a:defRPr sz="1600" b="1" i="0">
                <a:solidFill>
                  <a:srgbClr val="1E293B"/>
                </a:solidFill>
                <a:latin typeface="Calibri"/>
              </a:defRPr>
            </a:pPr>
            <a:r>
              <a:t>HK-Zhuhai-Macau</a:t>
            </a:r>
            <a:br/>
            <a:r>
              <a:t>Bridge</a:t>
            </a:r>
          </a:p>
          <a:p>
            <a:pPr algn="l">
              <a:defRPr sz="400" b="0" i="0">
                <a:solidFill>
                  <a:srgbClr val="FFFFFF"/>
                </a:solidFill>
                <a:latin typeface="Calibri"/>
              </a:defRPr>
            </a:pPr>
          </a:p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The world's longest sea bridge!</a:t>
            </a:r>
            <a:br/>
            <a:r>
              <a:t>Connects Zhuhai to Hong Kong</a:t>
            </a:r>
            <a:br/>
            <a:r>
              <a:t>and Macau. 55km long!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6 / 9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4085" y="3145155"/>
            <a:ext cx="1423670" cy="1715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25" y="1188720"/>
            <a:ext cx="1346200" cy="171386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rcRect l="12470" r="-364"/>
          <a:stretch>
            <a:fillRect/>
          </a:stretch>
        </p:blipFill>
        <p:spPr>
          <a:xfrm>
            <a:off x="4758055" y="1196975"/>
            <a:ext cx="1378585" cy="171323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rcRect l="7009" r="10713"/>
          <a:stretch>
            <a:fillRect/>
          </a:stretch>
        </p:blipFill>
        <p:spPr>
          <a:xfrm>
            <a:off x="529590" y="3131820"/>
            <a:ext cx="1378585" cy="17132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3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4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🌟  Fun Facts About Zhuhai!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185166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463040"/>
            <a:ext cx="18516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0" i="0">
                <a:solidFill>
                  <a:srgbClr val="1E293B"/>
                </a:solidFill>
                <a:latin typeface="Calibri"/>
              </a:defRPr>
            </a:pPr>
            <a:r>
              <a:t>🏝️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286000"/>
            <a:ext cx="16687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600" b="1" i="0">
                <a:solidFill>
                  <a:srgbClr val="F97316"/>
                </a:solidFill>
                <a:latin typeface="Arial Black" panose="020B0A04020102020204"/>
              </a:defRPr>
            </a:pPr>
            <a:r>
              <a:t>146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3017520"/>
            <a:ext cx="1577339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islands belong to</a:t>
            </a:r>
            <a:br/>
            <a:r>
              <a:t>Zhuhai! We can take</a:t>
            </a:r>
            <a:br/>
            <a:r>
              <a:t>boats to visit them.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83179" y="1188720"/>
            <a:ext cx="185166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583179" y="1463040"/>
            <a:ext cx="18516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0" i="0">
                <a:solidFill>
                  <a:srgbClr val="1E293B"/>
                </a:solidFill>
                <a:latin typeface="Calibri"/>
              </a:defRPr>
            </a:pPr>
            <a:r>
              <a:t>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74620" y="2286000"/>
            <a:ext cx="16687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600" b="1" i="0">
                <a:solidFill>
                  <a:srgbClr val="F97316"/>
                </a:solidFill>
                <a:latin typeface="Arial Black" panose="020B0A04020102020204"/>
              </a:defRPr>
            </a:pPr>
            <a:r>
              <a:t>55 km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0339" y="3017520"/>
            <a:ext cx="1577339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HK-Zhuhai-Macau</a:t>
            </a:r>
            <a:br/>
            <a:r>
              <a:t>Bridge — the world's</a:t>
            </a:r>
            <a:br/>
            <a:r>
              <a:t>longest sea crossing!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09159" y="1188720"/>
            <a:ext cx="185166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09159" y="1463040"/>
            <a:ext cx="18516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0" i="0">
                <a:solidFill>
                  <a:srgbClr val="1E293B"/>
                </a:solidFill>
                <a:latin typeface="Calibri"/>
              </a:defRPr>
            </a:pPr>
            <a:r>
              <a:t>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599" y="2286000"/>
            <a:ext cx="16687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600" b="1" i="0">
                <a:solidFill>
                  <a:srgbClr val="F97316"/>
                </a:solidFill>
                <a:latin typeface="Arial Black" panose="020B0A04020102020204"/>
              </a:defRPr>
            </a:pPr>
            <a:r>
              <a:t>#1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017520"/>
            <a:ext cx="1577339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Zhuhai is ranked as</a:t>
            </a:r>
            <a:br/>
            <a:r>
              <a:t>one of China's most</a:t>
            </a:r>
            <a:br/>
            <a:r>
              <a:t>livable cities!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35140" y="1188720"/>
            <a:ext cx="185166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35140" y="1463040"/>
            <a:ext cx="18516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0" i="0">
                <a:solidFill>
                  <a:srgbClr val="1E293B"/>
                </a:solidFill>
                <a:latin typeface="Calibri"/>
              </a:defRPr>
            </a:pPr>
            <a:r>
              <a:t>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26579" y="2286000"/>
            <a:ext cx="16687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600" b="1" i="0">
                <a:solidFill>
                  <a:srgbClr val="F97316"/>
                </a:solidFill>
                <a:latin typeface="Arial Black" panose="020B0A04020102020204"/>
              </a:defRPr>
            </a:pPr>
            <a:r>
              <a:t>1980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2300" y="3017520"/>
            <a:ext cx="1577339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Zhuhai became a</a:t>
            </a:r>
            <a:br/>
            <a:r>
              <a:t>Special Economic</a:t>
            </a:r>
            <a:br/>
            <a:r>
              <a:t>Zone that year!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7 / 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914400"/>
            <a:ext cx="12801600" cy="36576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1828800" y="3200400"/>
            <a:ext cx="12801600" cy="36576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768096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 i="0">
                <a:solidFill>
                  <a:srgbClr val="FFFFFF"/>
                </a:solidFill>
                <a:latin typeface="Arial Black" panose="020B0A04020102020204"/>
              </a:defRPr>
            </a:pPr>
            <a:r>
              <a:t>Thank You!</a:t>
            </a:r>
            <a:br/>
            <a:r>
              <a:t>谢谢大家! 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6809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0" i="1">
                <a:solidFill>
                  <a:srgbClr val="99F6E4"/>
                </a:solidFill>
                <a:latin typeface="Calibri"/>
              </a:defRPr>
            </a:pPr>
            <a:r>
              <a:t>I love my city — Zhuhai! 🐚❤️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0" i="0">
                <a:solidFill>
                  <a:srgbClr val="94A3B8"/>
                </a:solidFill>
                <a:latin typeface="Calibri"/>
              </a:defRPr>
            </a:pPr>
            <a:r>
              <a:t>8 /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2226</Words>
  <Application>WPS 表格</Application>
  <PresentationFormat>On-screen Show (4:3)</PresentationFormat>
  <Paragraphs>153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4" baseType="lpstr">
      <vt:lpstr>Arial</vt:lpstr>
      <vt:lpstr>宋体</vt:lpstr>
      <vt:lpstr>Wingdings</vt:lpstr>
      <vt:lpstr>Arial</vt:lpstr>
      <vt:lpstr>Arial Black</vt:lpstr>
      <vt:lpstr>Calibri</vt:lpstr>
      <vt:lpstr>Helvetica Neue</vt:lpstr>
      <vt:lpstr>Apple Color Emoji</vt:lpstr>
      <vt:lpstr>微软雅黑</vt:lpstr>
      <vt:lpstr>汉仪旗黑</vt:lpstr>
      <vt:lpstr>宋体</vt:lpstr>
      <vt:lpstr>Arial Unicode MS</vt:lpstr>
      <vt:lpstr>汉仪书宋二KW</vt:lpstr>
      <vt:lpstr>Arial Black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刘新元</cp:lastModifiedBy>
  <cp:revision>5</cp:revision>
  <dcterms:created xsi:type="dcterms:W3CDTF">2026-06-26T01:07:14Z</dcterms:created>
  <dcterms:modified xsi:type="dcterms:W3CDTF">2026-06-26T01:07:14Z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2052-12.1.26016.26016</vt:lpwstr>
  </property>
  <property fmtid="{D5CDD505-2E9C-101B-9397-08002B2CF9AE}" pid="3" name="ICV">
    <vt:lpwstr>37B7BA890ADB6C9EA3CC3D6A3261AF07_42</vt:lpwstr>
  </property>
</Properties>
</file>