
<file path=[Content_Types].xml><?xml version="1.0" encoding="utf-8"?>
<Types xmlns="http://schemas.openxmlformats.org/package/2006/content-types">
  <Default Extension="vml" ContentType="application/vnd.openxmlformats-officedocument.vmlDrawin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handoutMasterIdLst>
    <p:handoutMasterId r:id="rId16"/>
  </p:handoutMasterIdLst>
  <p:sldIdLst>
    <p:sldId id="256" r:id="rId3"/>
    <p:sldId id="257" r:id="rId4"/>
    <p:sldId id="284" r:id="rId5"/>
    <p:sldId id="3727" r:id="rId6"/>
    <p:sldId id="261" r:id="rId7"/>
    <p:sldId id="285" r:id="rId8"/>
    <p:sldId id="3730" r:id="rId9"/>
    <p:sldId id="3718" r:id="rId10"/>
    <p:sldId id="3723" r:id="rId11"/>
    <p:sldId id="3722" r:id="rId12"/>
    <p:sldId id="3728" r:id="rId13"/>
    <p:sldId id="283" r:id="rId14"/>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82"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C7EA"/>
    <a:srgbClr val="F25C0A"/>
    <a:srgbClr val="10A032"/>
    <a:srgbClr val="31AB42"/>
    <a:srgbClr val="71BD66"/>
    <a:srgbClr val="0359DB"/>
    <a:srgbClr val="0749A5"/>
    <a:srgbClr val="337CE8"/>
    <a:srgbClr val="65A2FD"/>
    <a:srgbClr val="0143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36019D7-CA9D-41AC-A30F-34B98EC79B6D}" styleName="表样式 1 12">
    <a:wholeTbl>
      <a:tcTxStyle>
        <a:fontRef idx="none">
          <a:srgbClr val="000000"/>
        </a:fontRef>
      </a:tcTxStyle>
      <a:tcStyle>
        <a:tcBdr>
          <a:left>
            <a:ln>
              <a:noFill/>
            </a:ln>
          </a:left>
          <a:right>
            <a:ln>
              <a:noFill/>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rgbClr val="FFFFFF"/>
          </a:solidFill>
        </a:fill>
      </a:tcStyle>
    </a:wholeTbl>
    <a:band2H>
      <a:tcTxStyle/>
      <a:tcStyle>
        <a:tcBdr/>
        <a:fill>
          <a:solidFill>
            <a:schemeClr val="accent1">
              <a:lumMod val="10000"/>
              <a:lumOff val="90000"/>
            </a:schemeClr>
          </a:solidFill>
        </a:fill>
      </a:tcStyle>
    </a:band2H>
    <a:band1V>
      <a:tcTxStyle/>
      <a:tcStyle>
        <a:tcBdr>
          <a:left>
            <a:ln>
              <a:noFill/>
            </a:ln>
          </a:left>
          <a:right>
            <a:ln>
              <a:noFill/>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accent1">
              <a:lumMod val="10000"/>
              <a:lumOff val="90000"/>
            </a:schemeClr>
          </a:solidFill>
        </a:fill>
      </a:tcStyle>
    </a:band1V>
    <a:lastCol>
      <a:tcTxStyle b="on">
        <a:fontRef idx="none">
          <a:srgbClr val="08090C"/>
        </a:fontRef>
      </a:tcTxStyle>
      <a:tcStyle>
        <a:tcBdr>
          <a:left>
            <a:ln>
              <a:noFill/>
            </a:ln>
          </a:left>
          <a:right>
            <a:ln>
              <a:noFill/>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accent1">
              <a:lumMod val="20000"/>
              <a:lumOff val="80000"/>
            </a:schemeClr>
          </a:solidFill>
        </a:fill>
      </a:tcStyle>
    </a:lastCol>
    <a:firstCol>
      <a:tcTxStyle b="on">
        <a:fontRef idx="none">
          <a:srgbClr val="08090C"/>
        </a:fontRef>
      </a:tcTxStyle>
      <a:tcStyle>
        <a:tcBdr>
          <a:left>
            <a:ln>
              <a:noFill/>
            </a:ln>
          </a:left>
          <a:right>
            <a:ln>
              <a:noFill/>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accent1">
              <a:lumMod val="20000"/>
              <a:lumOff val="80000"/>
            </a:schemeClr>
          </a:solidFill>
        </a:fill>
      </a:tcStyle>
    </a:firstCol>
    <a:lastRow>
      <a:tcTxStyle b="on">
        <a:fontRef idx="none">
          <a:schemeClr val="accent1"/>
        </a:fontRef>
      </a:tcTxStyle>
      <a:tcStyle>
        <a:tcBdr>
          <a:left>
            <a:ln>
              <a:noFill/>
            </a:ln>
          </a:left>
          <a:right>
            <a:ln>
              <a:noFill/>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lastRow>
    <a:firstRow>
      <a:tcTxStyle b="on">
        <a:fontRef idx="none">
          <a:srgbClr val="FFFFFF"/>
        </a:fontRef>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79" d="100"/>
          <a:sy n="79" d="100"/>
        </p:scale>
        <p:origin x="634" y="58"/>
      </p:cViewPr>
      <p:guideLst>
        <p:guide orient="horz" pos="2282"/>
        <p:guide pos="381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gs" Target="tags/tag90.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handoutMaster" Target="handoutMasters/handoutMaster1.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4.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2" name="图片 11"/>
          <p:cNvPicPr/>
          <p:nvPr userDrawn="1">
            <p:custDataLst>
              <p:tags r:id="rId2"/>
            </p:custDataLst>
          </p:nvPr>
        </p:nvPicPr>
        <p:blipFill>
          <a:blip r:embed="rId3"/>
          <a:stretch>
            <a:fillRect/>
          </a:stretch>
        </p:blipFill>
        <p:spPr>
          <a:xfrm>
            <a:off x="0" y="0"/>
            <a:ext cx="12192000" cy="6857999"/>
          </a:xfrm>
          <a:prstGeom prst="rect">
            <a:avLst/>
          </a:prstGeom>
        </p:spPr>
      </p:pic>
      <p:pic>
        <p:nvPicPr>
          <p:cNvPr id="3" name="图片 2" descr="宝锐生物PPT 2 x"/>
          <p:cNvPicPr>
            <a:picLocks noChangeAspect="1"/>
          </p:cNvPicPr>
          <p:nvPr userDrawn="1"/>
        </p:nvPicPr>
        <p:blipFill>
          <a:blip r:embed="rId4"/>
          <a:stretch>
            <a:fillRect/>
          </a:stretch>
        </p:blipFill>
        <p:spPr>
          <a:xfrm>
            <a:off x="635" y="6269990"/>
            <a:ext cx="12191365" cy="590550"/>
          </a:xfrm>
          <a:prstGeom prst="rect">
            <a:avLst/>
          </a:prstGeom>
        </p:spPr>
      </p:pic>
      <p:pic>
        <p:nvPicPr>
          <p:cNvPr id="5" name="图片 4" descr="logo--白色"/>
          <p:cNvPicPr>
            <a:picLocks noChangeAspect="1"/>
          </p:cNvPicPr>
          <p:nvPr userDrawn="1">
            <p:custDataLst>
              <p:tags r:id="rId5"/>
            </p:custDataLst>
          </p:nvPr>
        </p:nvPicPr>
        <p:blipFill>
          <a:blip r:embed="rId6"/>
          <a:stretch>
            <a:fillRect/>
          </a:stretch>
        </p:blipFill>
        <p:spPr>
          <a:xfrm>
            <a:off x="10271125" y="6230620"/>
            <a:ext cx="1783080" cy="6985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12" name="图片 11"/>
          <p:cNvPicPr/>
          <p:nvPr userDrawn="1">
            <p:custDataLst>
              <p:tags r:id="rId2"/>
            </p:custDataLst>
          </p:nvPr>
        </p:nvPicPr>
        <p:blipFill>
          <a:blip r:embed="rId3"/>
          <a:stretch>
            <a:fillRect/>
          </a:stretch>
        </p:blipFill>
        <p:spPr>
          <a:xfrm>
            <a:off x="-14605" y="0"/>
            <a:ext cx="12206605" cy="6858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12" name="图片 11"/>
          <p:cNvPicPr/>
          <p:nvPr userDrawn="1">
            <p:custDataLst>
              <p:tags r:id="rId2"/>
            </p:custDataLst>
          </p:nvPr>
        </p:nvPicPr>
        <p:blipFill>
          <a:blip r:embed="rId3"/>
          <a:stretch>
            <a:fillRect/>
          </a:stretch>
        </p:blipFill>
        <p:spPr>
          <a:xfrm>
            <a:off x="-14605" y="0"/>
            <a:ext cx="12206605" cy="6858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tags" Target="../tags/tag5.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ustDataLst>
      <p:tags r:id="rId4"/>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9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9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9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9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image" Target="../media/image5.png"/><Relationship Id="rId3" Type="http://schemas.openxmlformats.org/officeDocument/2006/relationships/tags" Target="../tags/tag7.xml"/><Relationship Id="rId2" Type="http://schemas.openxmlformats.org/officeDocument/2006/relationships/image" Target="../media/image4.png"/><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image" Target="../media/image6.png"/><Relationship Id="rId1" Type="http://schemas.openxmlformats.org/officeDocument/2006/relationships/tags" Target="../tags/tag67.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image" Target="../media/image6.png"/><Relationship Id="rId1" Type="http://schemas.openxmlformats.org/officeDocument/2006/relationships/tags" Target="../tags/tag74.xml"/></Relationships>
</file>

<file path=ppt/slides/_rels/slide12.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tags" Target="../tags/tag87.xml"/><Relationship Id="rId7" Type="http://schemas.openxmlformats.org/officeDocument/2006/relationships/image" Target="../media/image12.png"/><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3" Type="http://schemas.openxmlformats.org/officeDocument/2006/relationships/slideLayout" Target="../slideLayouts/slideLayout1.xml"/><Relationship Id="rId12" Type="http://schemas.openxmlformats.org/officeDocument/2006/relationships/tags" Target="../tags/tag89.xml"/><Relationship Id="rId11" Type="http://schemas.openxmlformats.org/officeDocument/2006/relationships/image" Target="../media/image14.png"/><Relationship Id="rId10" Type="http://schemas.openxmlformats.org/officeDocument/2006/relationships/tags" Target="../tags/tag88.xml"/><Relationship Id="rId1" Type="http://schemas.openxmlformats.org/officeDocument/2006/relationships/tags" Target="../tags/tag81.xml"/></Relationships>
</file>

<file path=ppt/slides/_rels/slide2.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image" Target="../media/image1.png"/><Relationship Id="rId15" Type="http://schemas.openxmlformats.org/officeDocument/2006/relationships/slideLayout" Target="../slideLayouts/slideLayout1.xml"/><Relationship Id="rId14" Type="http://schemas.openxmlformats.org/officeDocument/2006/relationships/tags" Target="../tags/tag24.xml"/><Relationship Id="rId13" Type="http://schemas.openxmlformats.org/officeDocument/2006/relationships/tags" Target="../tags/tag23.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image" Target="../media/image7.png"/><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image" Target="../media/image6.png"/><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0" Type="http://schemas.openxmlformats.org/officeDocument/2006/relationships/slideLayout" Target="../slideLayouts/slideLayout1.xml"/><Relationship Id="rId1" Type="http://schemas.openxmlformats.org/officeDocument/2006/relationships/tags" Target="../tags/tag25.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2.xml"/><Relationship Id="rId2" Type="http://schemas.openxmlformats.org/officeDocument/2006/relationships/image" Target="../media/image9.pn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image" Target="../media/image10.png"/><Relationship Id="rId7" Type="http://schemas.openxmlformats.org/officeDocument/2006/relationships/package" Target="../embeddings/Workbook1.xlsx"/><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image" Target="../media/image6.png"/><Relationship Id="rId11" Type="http://schemas.openxmlformats.org/officeDocument/2006/relationships/vmlDrawing" Target="../drawings/vmlDrawing1.vml"/><Relationship Id="rId10" Type="http://schemas.openxmlformats.org/officeDocument/2006/relationships/slideLayout" Target="../slideLayouts/slideLayout1.xml"/><Relationship Id="rId1" Type="http://schemas.openxmlformats.org/officeDocument/2006/relationships/tags" Target="../tags/tag33.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image" Target="../media/image6.png"/><Relationship Id="rId1" Type="http://schemas.openxmlformats.org/officeDocument/2006/relationships/tags" Target="../tags/tag39.xml"/></Relationships>
</file>

<file path=ppt/slides/_rels/slide7.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image" Target="../media/image2.png"/><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image" Target="../media/image6.png"/><Relationship Id="rId2" Type="http://schemas.openxmlformats.org/officeDocument/2006/relationships/tags" Target="../tags/tag46.xml"/><Relationship Id="rId12" Type="http://schemas.openxmlformats.org/officeDocument/2006/relationships/slideLayout" Target="../slideLayouts/slideLayout2.xml"/><Relationship Id="rId11" Type="http://schemas.openxmlformats.org/officeDocument/2006/relationships/tags" Target="../tags/tag52.xml"/><Relationship Id="rId10" Type="http://schemas.openxmlformats.org/officeDocument/2006/relationships/image" Target="../media/image3.png"/><Relationship Id="rId1" Type="http://schemas.openxmlformats.org/officeDocument/2006/relationships/image" Target="../media/image11.pn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image" Target="../media/image6.png"/><Relationship Id="rId1" Type="http://schemas.openxmlformats.org/officeDocument/2006/relationships/tags" Target="../tags/tag53.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image" Target="../media/image6.png"/><Relationship Id="rId1" Type="http://schemas.openxmlformats.org/officeDocument/2006/relationships/tags" Target="../tags/tag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花瓣素材_常规内容-背景系列科技风蓝光线条背景_194354660"/>
          <p:cNvPicPr>
            <a:picLocks noChangeAspect="1"/>
          </p:cNvPicPr>
          <p:nvPr>
            <p:custDataLst>
              <p:tags r:id="rId1"/>
            </p:custDataLst>
          </p:nvPr>
        </p:nvPicPr>
        <p:blipFill>
          <a:blip r:embed="rId2"/>
          <a:stretch>
            <a:fillRect/>
          </a:stretch>
        </p:blipFill>
        <p:spPr>
          <a:xfrm>
            <a:off x="-9525" y="0"/>
            <a:ext cx="12204000" cy="6865107"/>
          </a:xfrm>
          <a:prstGeom prst="rect">
            <a:avLst/>
          </a:prstGeom>
        </p:spPr>
      </p:pic>
      <p:pic>
        <p:nvPicPr>
          <p:cNvPr id="13" name="图片 12" descr="00712ed69db425d3a1b89a6c4823567"/>
          <p:cNvPicPr>
            <a:picLocks noChangeAspect="1"/>
          </p:cNvPicPr>
          <p:nvPr>
            <p:custDataLst>
              <p:tags r:id="rId3"/>
            </p:custDataLst>
          </p:nvPr>
        </p:nvPicPr>
        <p:blipFill>
          <a:blip r:embed="rId4"/>
          <a:stretch>
            <a:fillRect/>
          </a:stretch>
        </p:blipFill>
        <p:spPr>
          <a:xfrm>
            <a:off x="214630" y="160655"/>
            <a:ext cx="2003425" cy="784860"/>
          </a:xfrm>
          <a:prstGeom prst="rect">
            <a:avLst/>
          </a:prstGeom>
        </p:spPr>
      </p:pic>
      <p:sp>
        <p:nvSpPr>
          <p:cNvPr id="14" name="文本框 13"/>
          <p:cNvSpPr txBox="1"/>
          <p:nvPr>
            <p:custDataLst>
              <p:tags r:id="rId5"/>
            </p:custDataLst>
          </p:nvPr>
        </p:nvSpPr>
        <p:spPr>
          <a:xfrm>
            <a:off x="8024495" y="6003290"/>
            <a:ext cx="3890645" cy="575945"/>
          </a:xfrm>
          <a:prstGeom prst="rect">
            <a:avLst/>
          </a:prstGeom>
          <a:noFill/>
          <a:effectLst/>
        </p:spPr>
        <p:txBody>
          <a:bodyPr wrap="square" rtlCol="0">
            <a:noAutofit/>
          </a:bodyPr>
          <a:lstStyle/>
          <a:p>
            <a:pPr lvl="0" indent="0" algn="l" defTabSz="720090" fontAlgn="auto">
              <a:lnSpc>
                <a:spcPct val="150000"/>
              </a:lnSpc>
              <a:spcBef>
                <a:spcPts val="0"/>
              </a:spcBef>
              <a:spcAft>
                <a:spcPts val="300"/>
              </a:spcAft>
              <a:buSzPct val="50000"/>
              <a:buFont typeface="Wingdings" panose="05000000000000000000" pitchFamily="2" charset="2"/>
              <a:buNone/>
            </a:pPr>
            <a:r>
              <a:rPr lang="zh-CN" altLang="en-US" sz="1500" b="1" spc="600" dirty="0">
                <a:solidFill>
                  <a:schemeClr val="bg1"/>
                </a:solidFill>
                <a:effectLst>
                  <a:reflection blurRad="12700" stA="18000" endPos="45500" dist="38100" dir="5400000" sy="-100000" algn="bl" rotWithShape="0"/>
                </a:effectLst>
                <a:latin typeface="+mn-ea"/>
                <a:cs typeface="+mn-ea"/>
                <a:sym typeface="+mn-ea"/>
              </a:rPr>
              <a:t>守护生命健康·缔造美好生活</a:t>
            </a:r>
            <a:endParaRPr lang="zh-CN" altLang="en-US" sz="1500" b="1" spc="600" dirty="0">
              <a:solidFill>
                <a:schemeClr val="bg1"/>
              </a:solidFill>
              <a:effectLst>
                <a:reflection blurRad="12700" stA="18000" endPos="45500" dist="38100" dir="5400000" sy="-100000" algn="bl" rotWithShape="0"/>
              </a:effectLst>
              <a:latin typeface="+mn-ea"/>
              <a:cs typeface="+mn-ea"/>
              <a:sym typeface="+mn-ea"/>
            </a:endParaRPr>
          </a:p>
        </p:txBody>
      </p:sp>
      <p:sp>
        <p:nvSpPr>
          <p:cNvPr id="19" name="文本框 18"/>
          <p:cNvSpPr txBox="1"/>
          <p:nvPr>
            <p:custDataLst>
              <p:tags r:id="rId6"/>
            </p:custDataLst>
          </p:nvPr>
        </p:nvSpPr>
        <p:spPr>
          <a:xfrm>
            <a:off x="1244497" y="1619569"/>
            <a:ext cx="9737519" cy="1938992"/>
          </a:xfrm>
          <a:prstGeom prst="rect">
            <a:avLst/>
          </a:prstGeom>
          <a:noFill/>
          <a:effectLst>
            <a:reflection blurRad="279400" stA="58000" endPos="58000" dist="63500" dir="5400000" sy="-100000" algn="bl" rotWithShape="0"/>
          </a:effectLst>
        </p:spPr>
        <p:txBody>
          <a:bodyPr wrap="square" rtlCol="0">
            <a:spAutoFit/>
          </a:bodyPr>
          <a:lstStyle/>
          <a:p>
            <a:pPr algn="ctr"/>
            <a:r>
              <a:rPr sz="2400" b="1">
                <a:solidFill>
                  <a:srgbClr val="FFFFFF"/>
                </a:solidFill>
              </a:rPr>
              <a:t>诊断原料销售部
（含生命科学销售、销售拓展、大客户）2026半年度工作总结报告</a:t>
            </a:r>
            <a:endParaRPr lang="zh-CN" sz="6000" spc="600" dirty="0">
              <a:solidFill>
                <a:schemeClr val="bg1"/>
              </a:solidFill>
              <a:effectLst>
                <a:reflection blurRad="12700" stA="18000" endPos="45500" dist="38100" dir="5400000" sy="-100000" algn="bl" rotWithShape="0"/>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nvGrpSpPr>
          <p:cNvPr id="8" name="组合 7"/>
          <p:cNvGrpSpPr/>
          <p:nvPr/>
        </p:nvGrpSpPr>
        <p:grpSpPr>
          <a:xfrm>
            <a:off x="3184861" y="3918831"/>
            <a:ext cx="5757705" cy="571500"/>
            <a:chOff x="3140886" y="4120312"/>
            <a:chExt cx="5757705" cy="571500"/>
          </a:xfrm>
        </p:grpSpPr>
        <p:sp>
          <p:nvSpPr>
            <p:cNvPr id="4" name="文本框 3"/>
            <p:cNvSpPr txBox="1"/>
            <p:nvPr>
              <p:custDataLst>
                <p:tags r:id="rId7"/>
              </p:custDataLst>
            </p:nvPr>
          </p:nvSpPr>
          <p:spPr>
            <a:xfrm>
              <a:off x="3140886" y="4120312"/>
              <a:ext cx="5757705" cy="571500"/>
            </a:xfrm>
            <a:prstGeom prst="rect">
              <a:avLst/>
            </a:prstGeom>
            <a:noFill/>
            <a:effectLst/>
          </p:spPr>
          <p:txBody>
            <a:bodyPr wrap="square" rtlCol="0">
              <a:spAutoFit/>
            </a:bodyPr>
            <a:lstStyle/>
            <a:p>
              <a:pPr algn="ctr">
                <a:lnSpc>
                  <a:spcPct val="142000"/>
                </a:lnSpc>
              </a:pPr>
              <a:r>
                <a:rPr lang="zh-CN" altLang="en-US" sz="2200" dirty="0">
                  <a:solidFill>
                    <a:schemeClr val="bg1"/>
                  </a:solidFill>
                  <a:effectLst>
                    <a:outerShdw blurRad="76200" dist="38100" dir="2700000" algn="tl" rotWithShape="0">
                      <a:prstClr val="black">
                        <a:alpha val="14000"/>
                      </a:prstClr>
                    </a:outerShdw>
                  </a:effectLst>
                  <a:latin typeface="微软雅黑 Light" panose="020B0502040204020203" charset="-122"/>
                  <a:ea typeface="微软雅黑 Light" panose="020B0502040204020203" charset="-122"/>
                  <a:cs typeface="微软雅黑 Light" panose="020B0502040204020203" charset="-122"/>
                  <a:sym typeface="思源黑体 CN Light" panose="020B0300000000000000" pitchFamily="34" charset="-122"/>
                </a:rPr>
                <a:t>汇报人：</a:t>
              </a:r>
              <a:r>
                <a:rPr lang="zh-CN" altLang="en-US" sz="2200" dirty="0">
                  <a:solidFill>
                    <a:schemeClr val="bg1"/>
                  </a:solidFill>
                  <a:effectLst>
                    <a:outerShdw blurRad="76200" dist="38100" dir="2700000" algn="tl" rotWithShape="0">
                      <a:prstClr val="black">
                        <a:alpha val="14000"/>
                      </a:prstClr>
                    </a:outerShdw>
                  </a:effectLst>
                  <a:latin typeface="微软雅黑 Light" panose="020B0502040204020203" charset="-122"/>
                  <a:ea typeface="微软雅黑 Light" panose="020B0502040204020203" charset="-122"/>
                  <a:cs typeface="微软雅黑 Light" panose="020B0502040204020203" charset="-122"/>
                  <a:sym typeface="思源黑体 CN Light" panose="020B0300000000000000" pitchFamily="34" charset="-122"/>
                </a:rPr>
                <a:t>刘新元    汇报日期：</a:t>
              </a:r>
              <a:r>
                <a:rPr lang="en-US" altLang="zh-CN" sz="2200" dirty="0">
                  <a:solidFill>
                    <a:schemeClr val="bg1"/>
                  </a:solidFill>
                  <a:effectLst>
                    <a:outerShdw blurRad="76200" dist="38100" dir="2700000" algn="tl" rotWithShape="0">
                      <a:prstClr val="black">
                        <a:alpha val="14000"/>
                      </a:prstClr>
                    </a:outerShdw>
                  </a:effectLst>
                  <a:latin typeface="微软雅黑 Light" panose="020B0502040204020203" charset="-122"/>
                  <a:ea typeface="微软雅黑 Light" panose="020B0502040204020203" charset="-122"/>
                  <a:cs typeface="微软雅黑 Light" panose="020B0502040204020203" charset="-122"/>
                  <a:sym typeface="思源黑体 CN Light" panose="020B0300000000000000" pitchFamily="34" charset="-122"/>
                </a:rPr>
                <a:t>2026.07.07</a:t>
              </a:r>
              <a:endParaRPr lang="zh-CN" altLang="en-US" sz="2200" dirty="0">
                <a:solidFill>
                  <a:schemeClr val="bg1"/>
                </a:solidFill>
                <a:effectLst>
                  <a:outerShdw blurRad="76200" dist="38100" dir="2700000" algn="tl" rotWithShape="0">
                    <a:prstClr val="black">
                      <a:alpha val="14000"/>
                    </a:prstClr>
                  </a:outerShdw>
                </a:effectLst>
                <a:latin typeface="微软雅黑 Light" panose="020B0502040204020203" charset="-122"/>
                <a:ea typeface="微软雅黑 Light" panose="020B0502040204020203" charset="-122"/>
                <a:cs typeface="微软雅黑 Light" panose="020B0502040204020203" charset="-122"/>
                <a:sym typeface="思源黑体 CN Light" panose="020B0300000000000000" pitchFamily="34" charset="-122"/>
              </a:endParaRPr>
            </a:p>
          </p:txBody>
        </p:sp>
        <p:cxnSp>
          <p:nvCxnSpPr>
            <p:cNvPr id="3" name="直接连接符 2"/>
            <p:cNvCxnSpPr/>
            <p:nvPr/>
          </p:nvCxnSpPr>
          <p:spPr>
            <a:xfrm>
              <a:off x="5636099" y="4235772"/>
              <a:ext cx="0" cy="29140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custDataLst>
      <p:tags r:id="rId8"/>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宝锐生物PPT 2"/>
          <p:cNvPicPr>
            <a:picLocks noChangeAspect="1"/>
          </p:cNvPicPr>
          <p:nvPr>
            <p:custDataLst>
              <p:tags r:id="rId1"/>
            </p:custDataLst>
          </p:nvPr>
        </p:nvPicPr>
        <p:blipFill>
          <a:blip r:embed="rId2"/>
          <a:stretch>
            <a:fillRect/>
          </a:stretch>
        </p:blipFill>
        <p:spPr>
          <a:xfrm>
            <a:off x="0" y="393700"/>
            <a:ext cx="4679315" cy="557530"/>
          </a:xfrm>
          <a:prstGeom prst="rect">
            <a:avLst/>
          </a:prstGeom>
        </p:spPr>
      </p:pic>
      <p:sp>
        <p:nvSpPr>
          <p:cNvPr id="7" name="单圆角矩形 6"/>
          <p:cNvSpPr/>
          <p:nvPr>
            <p:custDataLst>
              <p:tags r:id="rId3"/>
            </p:custDataLst>
          </p:nvPr>
        </p:nvSpPr>
        <p:spPr>
          <a:xfrm>
            <a:off x="9072880" y="556895"/>
            <a:ext cx="455930" cy="210185"/>
          </a:xfrm>
          <a:prstGeom prst="round1Rect">
            <a:avLst/>
          </a:prstGeom>
          <a:gradFill>
            <a:gsLst>
              <a:gs pos="0">
                <a:srgbClr val="D9F2FC"/>
              </a:gs>
              <a:gs pos="100000">
                <a:srgbClr val="89C3F3"/>
              </a:gs>
            </a:gsLst>
            <a:lin ang="90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noFill/>
              </a:ln>
            </a:endParaRPr>
          </a:p>
        </p:txBody>
      </p:sp>
      <p:sp>
        <p:nvSpPr>
          <p:cNvPr id="6" name="文本框 5"/>
          <p:cNvSpPr txBox="1"/>
          <p:nvPr>
            <p:custDataLst>
              <p:tags r:id="rId4"/>
            </p:custDataLst>
          </p:nvPr>
        </p:nvSpPr>
        <p:spPr>
          <a:xfrm>
            <a:off x="9053830" y="505460"/>
            <a:ext cx="2947035" cy="306705"/>
          </a:xfrm>
          <a:prstGeom prst="rect">
            <a:avLst/>
          </a:prstGeom>
          <a:noFill/>
        </p:spPr>
        <p:txBody>
          <a:bodyPr wrap="square" rtlCol="0">
            <a:spAutoFit/>
          </a:bodyPr>
          <a:lstStyle/>
          <a:p>
            <a:r>
              <a:rPr lang="zh-CN" altLang="en-US" sz="1400">
                <a:solidFill>
                  <a:srgbClr val="0043C1"/>
                </a:solidFill>
                <a:latin typeface="思源黑体 CN Bold" panose="020B0800000000000000" charset="-122"/>
                <a:ea typeface="思源黑体 CN Bold" panose="020B0800000000000000" charset="-122"/>
              </a:rPr>
              <a:t>守护生命健康</a:t>
            </a:r>
            <a:r>
              <a:rPr lang="en-US" altLang="zh-CN" sz="1400">
                <a:solidFill>
                  <a:srgbClr val="0043C1"/>
                </a:solidFill>
                <a:latin typeface="思源黑体 CN Bold" panose="020B0800000000000000" charset="-122"/>
                <a:ea typeface="思源黑体 CN Bold" panose="020B0800000000000000" charset="-122"/>
              </a:rPr>
              <a:t>  </a:t>
            </a:r>
            <a:r>
              <a:rPr lang="zh-CN" altLang="en-US" sz="1400">
                <a:solidFill>
                  <a:srgbClr val="0043C1"/>
                </a:solidFill>
                <a:latin typeface="思源黑体 CN Bold" panose="020B0800000000000000" charset="-122"/>
                <a:ea typeface="思源黑体 CN Bold" panose="020B0800000000000000" charset="-122"/>
              </a:rPr>
              <a:t>缔造美好生活</a:t>
            </a:r>
            <a:endParaRPr lang="zh-CN" altLang="en-US" sz="1400">
              <a:solidFill>
                <a:srgbClr val="0043C1"/>
              </a:solidFill>
              <a:latin typeface="思源黑体 CN Bold" panose="020B0800000000000000" charset="-122"/>
              <a:ea typeface="思源黑体 CN Bold" panose="020B0800000000000000" charset="-122"/>
            </a:endParaRPr>
          </a:p>
        </p:txBody>
      </p:sp>
      <p:cxnSp>
        <p:nvCxnSpPr>
          <p:cNvPr id="10" name="直接连接符 9"/>
          <p:cNvCxnSpPr/>
          <p:nvPr>
            <p:custDataLst>
              <p:tags r:id="rId5"/>
            </p:custDataLst>
          </p:nvPr>
        </p:nvCxnSpPr>
        <p:spPr>
          <a:xfrm>
            <a:off x="9053830" y="547370"/>
            <a:ext cx="0" cy="220980"/>
          </a:xfrm>
          <a:prstGeom prst="line">
            <a:avLst/>
          </a:prstGeom>
          <a:ln w="25400">
            <a:solidFill>
              <a:srgbClr val="0070C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306705" y="431800"/>
            <a:ext cx="4372610" cy="460375"/>
          </a:xfrm>
          <a:prstGeom prst="rect">
            <a:avLst/>
          </a:prstGeom>
          <a:noFill/>
        </p:spPr>
        <p:txBody>
          <a:bodyPr wrap="square" rtlCol="0">
            <a:spAutoFit/>
          </a:bodyPr>
          <a:lstStyle/>
          <a:p>
            <a:pPr algn="ctr"/>
            <a:r>
              <a:rPr lang="zh-CN" altLang="en-US" sz="2400" b="1" dirty="0">
                <a:solidFill>
                  <a:schemeClr val="bg1"/>
                </a:solidFill>
                <a:latin typeface="微软雅黑" panose="020B0503020204020204" charset="-122"/>
                <a:ea typeface="微软雅黑" panose="020B0503020204020204" charset="-122"/>
                <a:cs typeface="微软雅黑" panose="020B0503020204020204" charset="-122"/>
                <a:sym typeface="+mn-ea"/>
              </a:rPr>
              <a:t> 竞争状态与市场机会分析</a:t>
            </a:r>
            <a:endParaRPr lang="zh-CN" altLang="en-US" sz="2400" b="1" spc="600"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39" name="TextBox 38"/>
          <p:cNvSpPr txBox="1"/>
          <p:nvPr/>
        </p:nvSpPr>
        <p:spPr>
          <a:xfrm>
            <a:off x="0" y="951230"/>
            <a:ext cx="7536180" cy="5441950"/>
          </a:xfrm>
          <a:prstGeom prst="rect">
            <a:avLst/>
          </a:prstGeom>
          <a:noFill/>
        </p:spPr>
        <p:txBody>
          <a:bodyPr wrap="square">
            <a:noAutofit/>
          </a:bodyPr>
          <a:lstStyle/>
          <a:p>
            <a:pPr algn="ctr"/>
            <a:r>
              <a:rPr b="1">
                <a:solidFill>
                  <a:srgbClr val="065A82"/>
                </a:solidFill>
                <a:latin typeface="Songti SC Regular" panose="02010800040101010101" charset="-122"/>
                <a:ea typeface="Songti SC Regular" panose="02010800040101010101" charset="-122"/>
                <a:cs typeface="Songti SC Regular" panose="02010800040101010101" charset="-122"/>
              </a:rPr>
              <a:t>SWOT分析 &amp; 策略建议</a:t>
            </a:r>
            <a:endParaRPr b="1">
              <a:solidFill>
                <a:srgbClr val="065A82"/>
              </a:solidFill>
              <a:latin typeface="Songti SC Regular" panose="02010800040101010101" charset="-122"/>
              <a:ea typeface="Songti SC Regular" panose="02010800040101010101" charset="-122"/>
              <a:cs typeface="Songti SC Regular" panose="02010800040101010101" charset="-122"/>
            </a:endParaRPr>
          </a:p>
          <a:p>
            <a:pPr algn="ctr"/>
            <a:r>
              <a:rPr sz="1600" b="1">
                <a:solidFill>
                  <a:srgbClr val="F59E0B"/>
                </a:solidFill>
                <a:latin typeface="Songti SC Regular" panose="02010800040101010101" charset="-122"/>
                <a:ea typeface="Songti SC Regular" panose="02010800040101010101" charset="-122"/>
                <a:cs typeface="Songti SC Regular" panose="02010800040101010101" charset="-122"/>
              </a:rPr>
              <a:t>S 优势</a:t>
            </a:r>
            <a:endParaRPr sz="1600" b="1">
              <a:solidFill>
                <a:srgbClr val="F59E0B"/>
              </a:solidFill>
              <a:latin typeface="Songti SC Regular" panose="02010800040101010101" charset="-122"/>
              <a:ea typeface="Songti SC Regular" panose="02010800040101010101" charset="-122"/>
              <a:cs typeface="Songti SC Regular" panose="02010800040101010101" charset="-122"/>
            </a:endParaRPr>
          </a:p>
          <a:p>
            <a:pPr algn="ctr">
              <a:defRPr sz="1100">
                <a:solidFill>
                  <a:srgbClr val="475569"/>
                </a:solidFill>
              </a:defRPr>
            </a:pPr>
            <a:r>
              <a:rPr sz="1400">
                <a:latin typeface="Songti SC Regular" panose="02010800040101010101" charset="-122"/>
                <a:ea typeface="Songti SC Regular" panose="02010800040101010101" charset="-122"/>
                <a:cs typeface="Songti SC Regular" panose="02010800040101010101" charset="-122"/>
              </a:rPr>
              <a:t>• 酶性能稳定，批次间一致性好</a:t>
            </a:r>
            <a:endParaRPr sz="1400">
              <a:latin typeface="Songti SC Regular" panose="02010800040101010101" charset="-122"/>
              <a:ea typeface="Songti SC Regular" panose="02010800040101010101" charset="-122"/>
              <a:cs typeface="Songti SC Regular" panose="02010800040101010101" charset="-122"/>
            </a:endParaRPr>
          </a:p>
          <a:p>
            <a:pPr algn="ctr">
              <a:defRPr sz="1100">
                <a:solidFill>
                  <a:srgbClr val="475569"/>
                </a:solidFill>
              </a:defRPr>
            </a:pPr>
            <a:r>
              <a:rPr sz="1400">
                <a:latin typeface="Songti SC Regular" panose="02010800040101010101" charset="-122"/>
                <a:ea typeface="Songti SC Regular" panose="02010800040101010101" charset="-122"/>
                <a:cs typeface="Songti SC Regular" panose="02010800040101010101" charset="-122"/>
                <a:sym typeface="+mn-ea"/>
              </a:rPr>
              <a:t>• 酶</a:t>
            </a:r>
            <a:r>
              <a:rPr lang="zh-CN" sz="1400">
                <a:latin typeface="Songti SC Regular" panose="02010800040101010101" charset="-122"/>
                <a:ea typeface="Songti SC Regular" panose="02010800040101010101" charset="-122"/>
                <a:cs typeface="Songti SC Regular" panose="02010800040101010101" charset="-122"/>
                <a:sym typeface="+mn-ea"/>
              </a:rPr>
              <a:t>的冻干</a:t>
            </a:r>
            <a:r>
              <a:rPr lang="en-US" altLang="zh-CN" sz="1400">
                <a:latin typeface="Songti SC Regular" panose="02010800040101010101" charset="-122"/>
                <a:ea typeface="Songti SC Regular" panose="02010800040101010101" charset="-122"/>
                <a:cs typeface="Songti SC Regular" panose="02010800040101010101" charset="-122"/>
                <a:sym typeface="+mn-ea"/>
              </a:rPr>
              <a:t>、</a:t>
            </a:r>
            <a:r>
              <a:rPr lang="zh-CN" altLang="en-US" sz="1400">
                <a:latin typeface="Songti SC Regular" panose="02010800040101010101" charset="-122"/>
                <a:ea typeface="Songti SC Regular" panose="02010800040101010101" charset="-122"/>
                <a:cs typeface="Songti SC Regular" panose="02010800040101010101" charset="-122"/>
                <a:sym typeface="+mn-ea"/>
              </a:rPr>
              <a:t>冻干服务仍然领先</a:t>
            </a:r>
            <a:br>
              <a:rPr sz="1400">
                <a:latin typeface="Songti SC Regular" panose="02010800040101010101" charset="-122"/>
                <a:ea typeface="Songti SC Regular" panose="02010800040101010101" charset="-122"/>
                <a:cs typeface="Songti SC Regular" panose="02010800040101010101" charset="-122"/>
              </a:rPr>
            </a:br>
            <a:r>
              <a:rPr sz="1400">
                <a:latin typeface="Songti SC Regular" panose="02010800040101010101" charset="-122"/>
                <a:ea typeface="Songti SC Regular" panose="02010800040101010101" charset="-122"/>
                <a:cs typeface="Songti SC Regular" panose="02010800040101010101" charset="-122"/>
              </a:rPr>
              <a:t>• 定制化服务灵活，响应快</a:t>
            </a:r>
            <a:br>
              <a:rPr sz="1400">
                <a:latin typeface="Songti SC Regular" panose="02010800040101010101" charset="-122"/>
                <a:ea typeface="Songti SC Regular" panose="02010800040101010101" charset="-122"/>
                <a:cs typeface="Songti SC Regular" panose="02010800040101010101" charset="-122"/>
              </a:rPr>
            </a:br>
            <a:r>
              <a:rPr sz="1400">
                <a:latin typeface="Songti SC Regular" panose="02010800040101010101" charset="-122"/>
                <a:ea typeface="Songti SC Regular" panose="02010800040101010101" charset="-122"/>
                <a:cs typeface="Songti SC Regular" panose="02010800040101010101" charset="-122"/>
              </a:rPr>
              <a:t>• </a:t>
            </a:r>
            <a:r>
              <a:rPr lang="zh-CN" sz="1400">
                <a:latin typeface="Songti SC Regular" panose="02010800040101010101" charset="-122"/>
                <a:ea typeface="Songti SC Regular" panose="02010800040101010101" charset="-122"/>
                <a:cs typeface="Songti SC Regular" panose="02010800040101010101" charset="-122"/>
              </a:rPr>
              <a:t>性价比</a:t>
            </a:r>
            <a:r>
              <a:rPr sz="1400">
                <a:latin typeface="Songti SC Regular" panose="02010800040101010101" charset="-122"/>
                <a:ea typeface="Songti SC Regular" panose="02010800040101010101" charset="-122"/>
                <a:cs typeface="Songti SC Regular" panose="02010800040101010101" charset="-122"/>
              </a:rPr>
              <a:t>竞争力</a:t>
            </a:r>
            <a:br>
              <a:rPr sz="1400">
                <a:latin typeface="Songti SC Regular" panose="02010800040101010101" charset="-122"/>
                <a:ea typeface="Songti SC Regular" panose="02010800040101010101" charset="-122"/>
                <a:cs typeface="Songti SC Regular" panose="02010800040101010101" charset="-122"/>
              </a:rPr>
            </a:br>
            <a:r>
              <a:rPr sz="1400">
                <a:latin typeface="Songti SC Regular" panose="02010800040101010101" charset="-122"/>
                <a:ea typeface="Songti SC Regular" panose="02010800040101010101" charset="-122"/>
                <a:cs typeface="Songti SC Regular" panose="02010800040101010101" charset="-122"/>
              </a:rPr>
              <a:t>• 大客户部+拓展部</a:t>
            </a:r>
            <a:r>
              <a:rPr lang="en-US" sz="1400">
                <a:latin typeface="Songti SC Regular" panose="02010800040101010101" charset="-122"/>
                <a:ea typeface="Songti SC Regular" panose="02010800040101010101" charset="-122"/>
                <a:cs typeface="Songti SC Regular" panose="02010800040101010101" charset="-122"/>
              </a:rPr>
              <a:t>KA</a:t>
            </a:r>
            <a:r>
              <a:rPr lang="zh-CN" altLang="en-US" sz="1400">
                <a:latin typeface="Songti SC Regular" panose="02010800040101010101" charset="-122"/>
                <a:ea typeface="Songti SC Regular" panose="02010800040101010101" charset="-122"/>
                <a:cs typeface="Songti SC Regular" panose="02010800040101010101" charset="-122"/>
              </a:rPr>
              <a:t>客户</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相对牢固的合作基础</a:t>
            </a:r>
            <a:endParaRPr sz="1400">
              <a:latin typeface="Songti SC Regular" panose="02010800040101010101" charset="-122"/>
              <a:ea typeface="Songti SC Regular" panose="02010800040101010101" charset="-122"/>
              <a:cs typeface="Songti SC Regular" panose="02010800040101010101" charset="-122"/>
            </a:endParaRPr>
          </a:p>
          <a:p>
            <a:pPr algn="ctr"/>
            <a:r>
              <a:rPr sz="1600" b="1">
                <a:solidFill>
                  <a:srgbClr val="3B82F6"/>
                </a:solidFill>
                <a:latin typeface="Songti SC Regular" panose="02010800040101010101" charset="-122"/>
                <a:ea typeface="Songti SC Regular" panose="02010800040101010101" charset="-122"/>
                <a:cs typeface="Songti SC Regular" panose="02010800040101010101" charset="-122"/>
              </a:rPr>
              <a:t>W 劣势</a:t>
            </a:r>
            <a:endParaRPr sz="1600" b="1">
              <a:solidFill>
                <a:srgbClr val="3B82F6"/>
              </a:solidFill>
              <a:latin typeface="Songti SC Regular" panose="02010800040101010101" charset="-122"/>
              <a:ea typeface="Songti SC Regular" panose="02010800040101010101" charset="-122"/>
              <a:cs typeface="Songti SC Regular" panose="02010800040101010101" charset="-122"/>
            </a:endParaRPr>
          </a:p>
          <a:p>
            <a:pPr algn="ctr">
              <a:defRPr sz="1100">
                <a:solidFill>
                  <a:srgbClr val="475569"/>
                </a:solidFill>
              </a:defRPr>
            </a:pPr>
            <a:r>
              <a:rPr sz="1400">
                <a:latin typeface="Songti SC Regular" panose="02010800040101010101" charset="-122"/>
                <a:ea typeface="Songti SC Regular" panose="02010800040101010101" charset="-122"/>
                <a:cs typeface="Songti SC Regular" panose="02010800040101010101" charset="-122"/>
              </a:rPr>
              <a:t>• 品牌知名度低于诺唯赞/全式金</a:t>
            </a:r>
            <a:r>
              <a:rPr lang="en-US"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翌圣等</a:t>
            </a:r>
            <a:br>
              <a:rPr sz="1400">
                <a:latin typeface="Songti SC Regular" panose="02010800040101010101" charset="-122"/>
                <a:ea typeface="Songti SC Regular" panose="02010800040101010101" charset="-122"/>
                <a:cs typeface="Songti SC Regular" panose="02010800040101010101" charset="-122"/>
              </a:rPr>
            </a:br>
            <a:r>
              <a:rPr sz="1400">
                <a:latin typeface="Songti SC Regular" panose="02010800040101010101" charset="-122"/>
                <a:ea typeface="Songti SC Regular" panose="02010800040101010101" charset="-122"/>
                <a:cs typeface="Songti SC Regular" panose="02010800040101010101" charset="-122"/>
              </a:rPr>
              <a:t>• 科研渠道薄弱（生命科学部待加强）</a:t>
            </a:r>
            <a:br>
              <a:rPr sz="1400">
                <a:latin typeface="Songti SC Regular" panose="02010800040101010101" charset="-122"/>
                <a:ea typeface="Songti SC Regular" panose="02010800040101010101" charset="-122"/>
                <a:cs typeface="Songti SC Regular" panose="02010800040101010101" charset="-122"/>
              </a:rPr>
            </a:br>
            <a:r>
              <a:rPr sz="1400">
                <a:latin typeface="Songti SC Regular" panose="02010800040101010101" charset="-122"/>
                <a:ea typeface="Songti SC Regular" panose="02010800040101010101" charset="-122"/>
                <a:cs typeface="Songti SC Regular" panose="02010800040101010101" charset="-122"/>
              </a:rPr>
              <a:t>• 新人产出低，人才梯队</a:t>
            </a:r>
            <a:r>
              <a:rPr lang="zh-CN" sz="1400">
                <a:latin typeface="Songti SC Regular" panose="02010800040101010101" charset="-122"/>
                <a:ea typeface="Songti SC Regular" panose="02010800040101010101" charset="-122"/>
                <a:cs typeface="Songti SC Regular" panose="02010800040101010101" charset="-122"/>
              </a:rPr>
              <a:t>成长中</a:t>
            </a:r>
            <a:br>
              <a:rPr sz="1400">
                <a:latin typeface="Songti SC Regular" panose="02010800040101010101" charset="-122"/>
                <a:ea typeface="Songti SC Regular" panose="02010800040101010101" charset="-122"/>
                <a:cs typeface="Songti SC Regular" panose="02010800040101010101" charset="-122"/>
              </a:rPr>
            </a:br>
            <a:r>
              <a:rPr sz="1400">
                <a:latin typeface="Songti SC Regular" panose="02010800040101010101" charset="-122"/>
                <a:ea typeface="Songti SC Regular" panose="02010800040101010101" charset="-122"/>
                <a:cs typeface="Songti SC Regular" panose="02010800040101010101" charset="-122"/>
              </a:rPr>
              <a:t>• 华东</a:t>
            </a:r>
            <a:r>
              <a:rPr lang="en-US"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上海</a:t>
            </a:r>
            <a:r>
              <a:rPr lang="en-US" altLang="zh-CN" sz="1400">
                <a:latin typeface="Songti SC Regular" panose="02010800040101010101" charset="-122"/>
                <a:ea typeface="Songti SC Regular" panose="02010800040101010101" charset="-122"/>
                <a:cs typeface="Songti SC Regular" panose="02010800040101010101" charset="-122"/>
              </a:rPr>
              <a:t>)</a:t>
            </a:r>
            <a:r>
              <a:rPr lang="en-US"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华西</a:t>
            </a:r>
            <a:r>
              <a:rPr sz="1400">
                <a:latin typeface="Songti SC Regular" panose="02010800040101010101" charset="-122"/>
                <a:ea typeface="Songti SC Regular" panose="02010800040101010101" charset="-122"/>
                <a:cs typeface="Songti SC Regular" panose="02010800040101010101" charset="-122"/>
              </a:rPr>
              <a:t>/福建</a:t>
            </a:r>
            <a:r>
              <a:rPr lang="en-US"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北京</a:t>
            </a:r>
            <a:r>
              <a:rPr sz="1400">
                <a:latin typeface="Songti SC Regular" panose="02010800040101010101" charset="-122"/>
                <a:ea typeface="Songti SC Regular" panose="02010800040101010101" charset="-122"/>
                <a:cs typeface="Songti SC Regular" panose="02010800040101010101" charset="-122"/>
              </a:rPr>
              <a:t>区域竞争力不足</a:t>
            </a:r>
            <a:endParaRPr sz="1400">
              <a:latin typeface="Songti SC Regular" panose="02010800040101010101" charset="-122"/>
              <a:ea typeface="Songti SC Regular" panose="02010800040101010101" charset="-122"/>
              <a:cs typeface="Songti SC Regular" panose="02010800040101010101" charset="-122"/>
            </a:endParaRPr>
          </a:p>
          <a:p>
            <a:pPr algn="ctr"/>
            <a:r>
              <a:rPr sz="1600" b="1">
                <a:solidFill>
                  <a:srgbClr val="22C55E"/>
                </a:solidFill>
                <a:latin typeface="Songti SC Regular" panose="02010800040101010101" charset="-122"/>
                <a:ea typeface="Songti SC Regular" panose="02010800040101010101" charset="-122"/>
                <a:cs typeface="Songti SC Regular" panose="02010800040101010101" charset="-122"/>
              </a:rPr>
              <a:t>O 机会</a:t>
            </a:r>
            <a:endParaRPr sz="1600" b="1">
              <a:solidFill>
                <a:srgbClr val="22C55E"/>
              </a:solidFill>
              <a:latin typeface="Songti SC Regular" panose="02010800040101010101" charset="-122"/>
              <a:ea typeface="Songti SC Regular" panose="02010800040101010101" charset="-122"/>
              <a:cs typeface="Songti SC Regular" panose="02010800040101010101" charset="-122"/>
            </a:endParaRPr>
          </a:p>
          <a:p>
            <a:pPr algn="ctr">
              <a:defRPr sz="1100">
                <a:solidFill>
                  <a:srgbClr val="475569"/>
                </a:solidFill>
              </a:defRPr>
            </a:pPr>
            <a:r>
              <a:rPr sz="1400">
                <a:latin typeface="Songti SC Regular" panose="02010800040101010101" charset="-122"/>
                <a:ea typeface="Songti SC Regular" panose="02010800040101010101" charset="-122"/>
                <a:cs typeface="Songti SC Regular" panose="02010800040101010101" charset="-122"/>
              </a:rPr>
              <a:t>• NGS市场快速增长</a:t>
            </a:r>
            <a:r>
              <a:rPr lang="en-US"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布局</a:t>
            </a:r>
            <a:r>
              <a:rPr lang="en-US" altLang="zh-CN" sz="1400">
                <a:latin typeface="Songti SC Regular" panose="02010800040101010101" charset="-122"/>
                <a:ea typeface="Songti SC Regular" panose="02010800040101010101" charset="-122"/>
                <a:cs typeface="Songti SC Regular" panose="02010800040101010101" charset="-122"/>
              </a:rPr>
              <a:t>3</a:t>
            </a:r>
            <a:r>
              <a:rPr lang="zh-CN" altLang="en-US" sz="1400">
                <a:latin typeface="Songti SC Regular" panose="02010800040101010101" charset="-122"/>
                <a:ea typeface="Songti SC Regular" panose="02010800040101010101" charset="-122"/>
                <a:cs typeface="Songti SC Regular" panose="02010800040101010101" charset="-122"/>
              </a:rPr>
              <a:t>代</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单细胞</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二代细分场景</a:t>
            </a:r>
            <a:r>
              <a:rPr lang="en-US" altLang="zh-CN" sz="1400">
                <a:latin typeface="Songti SC Regular" panose="02010800040101010101" charset="-122"/>
                <a:ea typeface="Songti SC Regular" panose="02010800040101010101" charset="-122"/>
                <a:cs typeface="Songti SC Regular" panose="02010800040101010101" charset="-122"/>
              </a:rPr>
              <a:t>)</a:t>
            </a:r>
            <a:br>
              <a:rPr sz="1400">
                <a:latin typeface="Songti SC Regular" panose="02010800040101010101" charset="-122"/>
                <a:ea typeface="Songti SC Regular" panose="02010800040101010101" charset="-122"/>
                <a:cs typeface="Songti SC Regular" panose="02010800040101010101" charset="-122"/>
              </a:rPr>
            </a:br>
            <a:r>
              <a:rPr sz="1400">
                <a:latin typeface="Songti SC Regular" panose="02010800040101010101" charset="-122"/>
                <a:ea typeface="Songti SC Regular" panose="02010800040101010101" charset="-122"/>
                <a:cs typeface="Songti SC Regular" panose="02010800040101010101" charset="-122"/>
              </a:rPr>
              <a:t>• 国产替代趋势加速</a:t>
            </a:r>
            <a:r>
              <a:rPr lang="en-US"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近年迭代老证产品逐渐拿证上量</a:t>
            </a:r>
            <a:br>
              <a:rPr sz="1400">
                <a:latin typeface="Songti SC Regular" panose="02010800040101010101" charset="-122"/>
                <a:ea typeface="Songti SC Regular" panose="02010800040101010101" charset="-122"/>
                <a:cs typeface="Songti SC Regular" panose="02010800040101010101" charset="-122"/>
              </a:rPr>
            </a:br>
            <a:r>
              <a:rPr sz="1400">
                <a:latin typeface="Songti SC Regular" panose="02010800040101010101" charset="-122"/>
                <a:ea typeface="Songti SC Regular" panose="02010800040101010101" charset="-122"/>
                <a:cs typeface="Songti SC Regular" panose="02010800040101010101" charset="-122"/>
              </a:rPr>
              <a:t>• A级客户增长强劲（+364万）</a:t>
            </a:r>
            <a:br>
              <a:rPr sz="1400">
                <a:latin typeface="Songti SC Regular" panose="02010800040101010101" charset="-122"/>
                <a:ea typeface="Songti SC Regular" panose="02010800040101010101" charset="-122"/>
                <a:cs typeface="Songti SC Regular" panose="02010800040101010101" charset="-122"/>
              </a:rPr>
            </a:br>
            <a:r>
              <a:rPr sz="1400">
                <a:latin typeface="Songti SC Regular" panose="02010800040101010101" charset="-122"/>
                <a:ea typeface="Songti SC Regular" panose="02010800040101010101" charset="-122"/>
                <a:cs typeface="Songti SC Regular" panose="02010800040101010101" charset="-122"/>
              </a:rPr>
              <a:t>• 诊断试剂集采</a:t>
            </a:r>
            <a:r>
              <a:rPr lang="en-US"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挤出最后一点国外原料水分</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给国产高端原料</a:t>
            </a:r>
            <a:r>
              <a:rPr sz="1400">
                <a:latin typeface="Songti SC Regular" panose="02010800040101010101" charset="-122"/>
                <a:ea typeface="Songti SC Regular" panose="02010800040101010101" charset="-122"/>
                <a:cs typeface="Songti SC Regular" panose="02010800040101010101" charset="-122"/>
              </a:rPr>
              <a:t>带来</a:t>
            </a:r>
            <a:r>
              <a:rPr lang="zh-CN" sz="1400">
                <a:latin typeface="Songti SC Regular" panose="02010800040101010101" charset="-122"/>
                <a:ea typeface="Songti SC Regular" panose="02010800040101010101" charset="-122"/>
                <a:cs typeface="Songti SC Regular" panose="02010800040101010101" charset="-122"/>
              </a:rPr>
              <a:t>机会</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肿瘤</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慢病</a:t>
            </a:r>
            <a:endParaRPr sz="1400">
              <a:latin typeface="Songti SC Regular" panose="02010800040101010101" charset="-122"/>
              <a:ea typeface="Songti SC Regular" panose="02010800040101010101" charset="-122"/>
              <a:cs typeface="Songti SC Regular" panose="02010800040101010101" charset="-122"/>
            </a:endParaRPr>
          </a:p>
          <a:p>
            <a:pPr algn="ctr"/>
            <a:r>
              <a:rPr sz="1600" b="1">
                <a:solidFill>
                  <a:srgbClr val="EF4444"/>
                </a:solidFill>
                <a:latin typeface="Songti SC Regular" panose="02010800040101010101" charset="-122"/>
                <a:ea typeface="Songti SC Regular" panose="02010800040101010101" charset="-122"/>
                <a:cs typeface="Songti SC Regular" panose="02010800040101010101" charset="-122"/>
              </a:rPr>
              <a:t>T 威胁</a:t>
            </a:r>
            <a:endParaRPr sz="1600" b="1">
              <a:solidFill>
                <a:srgbClr val="EF4444"/>
              </a:solidFill>
              <a:latin typeface="Songti SC Regular" panose="02010800040101010101" charset="-122"/>
              <a:ea typeface="Songti SC Regular" panose="02010800040101010101" charset="-122"/>
              <a:cs typeface="Songti SC Regular" panose="02010800040101010101" charset="-122"/>
            </a:endParaRPr>
          </a:p>
          <a:p>
            <a:pPr algn="ctr"/>
            <a:r>
              <a:rPr sz="1600">
                <a:latin typeface="Songti SC Regular" panose="02010800040101010101" charset="-122"/>
                <a:ea typeface="Songti SC Regular" panose="02010800040101010101" charset="-122"/>
                <a:cs typeface="Songti SC Regular" panose="02010800040101010101" charset="-122"/>
                <a:sym typeface="+mn-ea"/>
              </a:rPr>
              <a:t>• </a:t>
            </a:r>
            <a:r>
              <a:rPr lang="zh-CN" sz="1600">
                <a:latin typeface="Songti SC Regular" panose="02010800040101010101" charset="-122"/>
                <a:ea typeface="Songti SC Regular" panose="02010800040101010101" charset="-122"/>
                <a:cs typeface="Songti SC Regular" panose="02010800040101010101" charset="-122"/>
                <a:sym typeface="+mn-ea"/>
              </a:rPr>
              <a:t>华中地区诺唯赞</a:t>
            </a:r>
            <a:r>
              <a:rPr lang="en-US" altLang="zh-CN" sz="1600">
                <a:latin typeface="Songti SC Regular" panose="02010800040101010101" charset="-122"/>
                <a:ea typeface="Songti SC Regular" panose="02010800040101010101" charset="-122"/>
                <a:cs typeface="Songti SC Regular" panose="02010800040101010101" charset="-122"/>
                <a:sym typeface="+mn-ea"/>
              </a:rPr>
              <a:t>、</a:t>
            </a:r>
            <a:r>
              <a:rPr lang="zh-CN" altLang="en-US" sz="1600">
                <a:latin typeface="Songti SC Regular" panose="02010800040101010101" charset="-122"/>
                <a:ea typeface="Songti SC Regular" panose="02010800040101010101" charset="-122"/>
                <a:cs typeface="Songti SC Regular" panose="02010800040101010101" charset="-122"/>
                <a:sym typeface="+mn-ea"/>
              </a:rPr>
              <a:t>菲鹏</a:t>
            </a:r>
            <a:r>
              <a:rPr lang="zh-CN" sz="1600">
                <a:latin typeface="Songti SC Regular" panose="02010800040101010101" charset="-122"/>
                <a:ea typeface="Songti SC Regular" panose="02010800040101010101" charset="-122"/>
                <a:cs typeface="Songti SC Regular" panose="02010800040101010101" charset="-122"/>
                <a:sym typeface="+mn-ea"/>
              </a:rPr>
              <a:t>竞争性低价</a:t>
            </a:r>
            <a:endParaRPr sz="1600" b="1">
              <a:solidFill>
                <a:srgbClr val="EF4444"/>
              </a:solidFill>
              <a:latin typeface="Songti SC Regular" panose="02010800040101010101" charset="-122"/>
              <a:ea typeface="Songti SC Regular" panose="02010800040101010101" charset="-122"/>
              <a:cs typeface="Songti SC Regular" panose="02010800040101010101" charset="-122"/>
            </a:endParaRPr>
          </a:p>
          <a:p>
            <a:pPr algn="ctr">
              <a:defRPr sz="1100">
                <a:solidFill>
                  <a:srgbClr val="475569"/>
                </a:solidFill>
              </a:defRPr>
            </a:pPr>
            <a:r>
              <a:rPr sz="1400">
                <a:latin typeface="Songti SC Regular" panose="02010800040101010101" charset="-122"/>
                <a:ea typeface="Songti SC Regular" panose="02010800040101010101" charset="-122"/>
                <a:cs typeface="Songti SC Regular" panose="02010800040101010101" charset="-122"/>
              </a:rPr>
              <a:t>• 瀚海超低价策略蚕食</a:t>
            </a:r>
            <a:r>
              <a:rPr lang="zh-CN" sz="1400">
                <a:latin typeface="Songti SC Regular" panose="02010800040101010101" charset="-122"/>
                <a:ea typeface="Songti SC Regular" panose="02010800040101010101" charset="-122"/>
                <a:cs typeface="Songti SC Regular" panose="02010800040101010101" charset="-122"/>
              </a:rPr>
              <a:t>部分相对低端</a:t>
            </a:r>
            <a:r>
              <a:rPr sz="1400">
                <a:latin typeface="Songti SC Regular" panose="02010800040101010101" charset="-122"/>
                <a:ea typeface="Songti SC Regular" panose="02010800040101010101" charset="-122"/>
                <a:cs typeface="Songti SC Regular" panose="02010800040101010101" charset="-122"/>
              </a:rPr>
              <a:t>市场</a:t>
            </a:r>
            <a:endParaRPr sz="1400">
              <a:latin typeface="Songti SC Regular" panose="02010800040101010101" charset="-122"/>
              <a:ea typeface="Songti SC Regular" panose="02010800040101010101" charset="-122"/>
              <a:cs typeface="Songti SC Regular" panose="02010800040101010101" charset="-122"/>
            </a:endParaRPr>
          </a:p>
          <a:p>
            <a:pPr algn="ctr">
              <a:defRPr sz="1100">
                <a:solidFill>
                  <a:srgbClr val="475569"/>
                </a:solidFill>
              </a:defRPr>
            </a:pPr>
            <a:r>
              <a:rPr sz="1400">
                <a:latin typeface="Songti SC Regular" panose="02010800040101010101" charset="-122"/>
                <a:ea typeface="Songti SC Regular" panose="02010800040101010101" charset="-122"/>
                <a:cs typeface="Songti SC Regular" panose="02010800040101010101" charset="-122"/>
              </a:rPr>
              <a:t>• 行业价格战加剧</a:t>
            </a:r>
            <a:endParaRPr sz="1400">
              <a:latin typeface="Songti SC Regular" panose="02010800040101010101" charset="-122"/>
              <a:ea typeface="Songti SC Regular" panose="02010800040101010101" charset="-122"/>
              <a:cs typeface="Songti SC Regular" panose="02010800040101010101" charset="-122"/>
            </a:endParaRPr>
          </a:p>
          <a:p>
            <a:pPr algn="ctr">
              <a:defRPr sz="1100">
                <a:solidFill>
                  <a:srgbClr val="475569"/>
                </a:solidFill>
              </a:defRPr>
            </a:pPr>
            <a:r>
              <a:rPr sz="1600" b="1">
                <a:latin typeface="Songti SC Regular" panose="02010800040101010101" charset="-122"/>
                <a:ea typeface="Songti SC Regular" panose="02010800040101010101" charset="-122"/>
                <a:cs typeface="Songti SC Regular" panose="02010800040101010101" charset="-122"/>
                <a:sym typeface="+mn-ea"/>
              </a:rPr>
              <a:t>• </a:t>
            </a:r>
            <a:r>
              <a:rPr lang="zh-CN" sz="1600" b="1">
                <a:latin typeface="Songti SC Regular" panose="02010800040101010101" charset="-122"/>
                <a:ea typeface="Songti SC Regular" panose="02010800040101010101" charset="-122"/>
                <a:cs typeface="Songti SC Regular" panose="02010800040101010101" charset="-122"/>
                <a:sym typeface="+mn-ea"/>
              </a:rPr>
              <a:t>性能迭代内卷</a:t>
            </a:r>
            <a:r>
              <a:rPr lang="en-US" altLang="zh-CN" sz="1600" b="1">
                <a:latin typeface="Songti SC Regular" panose="02010800040101010101" charset="-122"/>
                <a:ea typeface="Songti SC Regular" panose="02010800040101010101" charset="-122"/>
                <a:cs typeface="Songti SC Regular" panose="02010800040101010101" charset="-122"/>
                <a:sym typeface="+mn-ea"/>
              </a:rPr>
              <a:t>：</a:t>
            </a:r>
            <a:endParaRPr lang="en-US" altLang="zh-CN" sz="1600" b="1">
              <a:latin typeface="Songti SC Regular" panose="02010800040101010101" charset="-122"/>
              <a:ea typeface="Songti SC Regular" panose="02010800040101010101" charset="-122"/>
              <a:cs typeface="Songti SC Regular" panose="02010800040101010101" charset="-122"/>
              <a:sym typeface="+mn-ea"/>
            </a:endParaRPr>
          </a:p>
          <a:p>
            <a:pPr algn="ctr">
              <a:defRPr sz="1100">
                <a:solidFill>
                  <a:srgbClr val="475569"/>
                </a:solidFill>
              </a:defRPr>
            </a:pPr>
            <a:endParaRPr lang="en-US" altLang="zh-CN" sz="1600" b="1">
              <a:latin typeface="Songti SC Regular" panose="02010800040101010101" charset="-122"/>
              <a:ea typeface="Songti SC Regular" panose="02010800040101010101" charset="-122"/>
              <a:cs typeface="Songti SC Regular" panose="02010800040101010101" charset="-122"/>
              <a:sym typeface="+mn-ea"/>
            </a:endParaRPr>
          </a:p>
        </p:txBody>
      </p:sp>
      <p:graphicFrame>
        <p:nvGraphicFramePr>
          <p:cNvPr id="2" name="表格 1"/>
          <p:cNvGraphicFramePr/>
          <p:nvPr>
            <p:custDataLst>
              <p:tags r:id="rId7"/>
            </p:custDataLst>
          </p:nvPr>
        </p:nvGraphicFramePr>
        <p:xfrm>
          <a:off x="5786755" y="1284605"/>
          <a:ext cx="6214110" cy="1512570"/>
        </p:xfrm>
        <a:graphic>
          <a:graphicData uri="http://schemas.openxmlformats.org/drawingml/2006/table">
            <a:tbl>
              <a:tblPr firstRow="1">
                <a:tableStyleId>{C36019D7-CA9D-41AC-A30F-34B98EC79B6D}</a:tableStyleId>
              </a:tblPr>
              <a:tblGrid>
                <a:gridCol w="1477010"/>
                <a:gridCol w="4737100"/>
              </a:tblGrid>
              <a:tr h="369570">
                <a:tc>
                  <a:txBody>
                    <a:bodyPr/>
                    <a:p>
                      <a:pPr>
                        <a:buNone/>
                      </a:pPr>
                      <a:r>
                        <a:rPr lang="zh-CN" altLang="en-US"/>
                        <a:t>类型</a:t>
                      </a:r>
                      <a:endParaRPr lang="zh-CN" altLang="en-US"/>
                    </a:p>
                  </a:txBody>
                  <a:tcPr/>
                </a:tc>
                <a:tc>
                  <a:txBody>
                    <a:bodyPr/>
                    <a:p>
                      <a:pPr>
                        <a:buNone/>
                      </a:pPr>
                      <a:r>
                        <a:rPr lang="zh-CN" altLang="en-US"/>
                        <a:t>指标需求</a:t>
                      </a:r>
                      <a:endParaRPr lang="zh-CN" altLang="en-US"/>
                    </a:p>
                  </a:txBody>
                  <a:tcPr/>
                </a:tc>
              </a:tr>
              <a:tr h="381000">
                <a:tc>
                  <a:txBody>
                    <a:bodyPr/>
                    <a:p>
                      <a:pPr>
                        <a:buNone/>
                      </a:pPr>
                      <a:r>
                        <a:rPr lang="zh-CN" altLang="en-US"/>
                        <a:t>单管</a:t>
                      </a:r>
                      <a:r>
                        <a:rPr lang="zh-CN" altLang="en-US"/>
                        <a:t>全预混</a:t>
                      </a:r>
                      <a:endParaRPr lang="zh-CN" altLang="en-US"/>
                    </a:p>
                  </a:txBody>
                  <a:tcPr/>
                </a:tc>
                <a:tc>
                  <a:txBody>
                    <a:bodyPr/>
                    <a:p>
                      <a:pPr>
                        <a:buNone/>
                      </a:pPr>
                      <a:r>
                        <a:rPr lang="zh-CN" altLang="en-US"/>
                        <a:t>普适性</a:t>
                      </a:r>
                      <a:r>
                        <a:rPr lang="en-US" altLang="zh-CN"/>
                        <a:t>+37</a:t>
                      </a:r>
                      <a:r>
                        <a:rPr lang="zh-CN" altLang="en-US"/>
                        <a:t>°</a:t>
                      </a:r>
                      <a:r>
                        <a:rPr lang="en-US" altLang="zh-CN"/>
                        <a:t>C（2</a:t>
                      </a:r>
                      <a:r>
                        <a:rPr lang="zh-CN" altLang="en-US"/>
                        <a:t>周</a:t>
                      </a:r>
                      <a:r>
                        <a:rPr lang="en-US" altLang="zh-CN"/>
                        <a:t>）/25</a:t>
                      </a:r>
                      <a:r>
                        <a:rPr lang="zh-CN" altLang="en-US"/>
                        <a:t>°</a:t>
                      </a:r>
                      <a:r>
                        <a:rPr lang="en-US" altLang="zh-CN"/>
                        <a:t>C（1</a:t>
                      </a:r>
                      <a:r>
                        <a:rPr lang="zh-CN" altLang="en-US"/>
                        <a:t>月</a:t>
                      </a:r>
                      <a:r>
                        <a:rPr lang="en-US" altLang="zh-CN"/>
                        <a:t>）</a:t>
                      </a:r>
                      <a:endParaRPr lang="en-US" altLang="zh-CN"/>
                    </a:p>
                  </a:txBody>
                  <a:tcPr/>
                </a:tc>
              </a:tr>
              <a:tr h="381000">
                <a:tc>
                  <a:txBody>
                    <a:bodyPr/>
                    <a:p>
                      <a:pPr>
                        <a:buNone/>
                      </a:pPr>
                      <a:r>
                        <a:rPr lang="zh-CN" altLang="en-US"/>
                        <a:t>冻干保护剂</a:t>
                      </a:r>
                      <a:endParaRPr lang="zh-CN" altLang="en-US"/>
                    </a:p>
                  </a:txBody>
                  <a:tcPr/>
                </a:tc>
                <a:tc>
                  <a:txBody>
                    <a:bodyPr/>
                    <a:p>
                      <a:pPr>
                        <a:buNone/>
                      </a:pPr>
                      <a:r>
                        <a:rPr lang="zh-CN" altLang="en-US"/>
                        <a:t>抗吸湿</a:t>
                      </a:r>
                      <a:r>
                        <a:rPr lang="en-US" altLang="zh-CN"/>
                        <a:t>+</a:t>
                      </a:r>
                      <a:r>
                        <a:rPr lang="zh-CN" altLang="en-US"/>
                        <a:t>普适性</a:t>
                      </a:r>
                      <a:r>
                        <a:rPr lang="en-US" altLang="zh-CN"/>
                        <a:t>（</a:t>
                      </a:r>
                      <a:r>
                        <a:rPr lang="zh-CN" altLang="en-US"/>
                        <a:t>高敏</a:t>
                      </a:r>
                      <a:r>
                        <a:rPr lang="en-US" altLang="zh-CN"/>
                        <a:t>\</a:t>
                      </a:r>
                      <a:r>
                        <a:rPr lang="zh-CN" altLang="en-US"/>
                        <a:t>分型</a:t>
                      </a:r>
                      <a:r>
                        <a:rPr lang="en-US" altLang="zh-CN"/>
                        <a:t>)+</a:t>
                      </a:r>
                      <a:r>
                        <a:rPr lang="zh-CN" altLang="en-US"/>
                        <a:t>冻干程序</a:t>
                      </a:r>
                      <a:r>
                        <a:rPr lang="zh-CN" altLang="en-US"/>
                        <a:t>普适性</a:t>
                      </a:r>
                      <a:endParaRPr lang="zh-CN" altLang="en-US"/>
                    </a:p>
                  </a:txBody>
                  <a:tcPr/>
                </a:tc>
              </a:tr>
              <a:tr h="381000">
                <a:tc>
                  <a:txBody>
                    <a:bodyPr/>
                    <a:p>
                      <a:pPr>
                        <a:buNone/>
                      </a:pPr>
                      <a:r>
                        <a:rPr lang="zh-CN" altLang="en-US"/>
                        <a:t>熔曲</a:t>
                      </a:r>
                      <a:endParaRPr lang="zh-CN" altLang="en-US"/>
                    </a:p>
                  </a:txBody>
                  <a:tcPr/>
                </a:tc>
                <a:tc>
                  <a:txBody>
                    <a:bodyPr/>
                    <a:p>
                      <a:pPr>
                        <a:buNone/>
                      </a:pPr>
                      <a:r>
                        <a:rPr lang="en-US" altLang="zh-CN"/>
                        <a:t>1</a:t>
                      </a:r>
                      <a:r>
                        <a:rPr lang="zh-CN" altLang="en-US"/>
                        <a:t>、解决峰高及杂峰问题</a:t>
                      </a:r>
                      <a:r>
                        <a:rPr lang="en-US" altLang="zh-CN"/>
                        <a:t>，</a:t>
                      </a:r>
                      <a:r>
                        <a:rPr lang="zh-CN" altLang="en-US"/>
                        <a:t>辅助客户选择适合我们体系的设计</a:t>
                      </a:r>
                      <a:r>
                        <a:rPr lang="en-US" altLang="zh-CN"/>
                        <a:t>；</a:t>
                      </a:r>
                      <a:endParaRPr lang="en-US" altLang="zh-CN"/>
                    </a:p>
                    <a:p>
                      <a:pPr>
                        <a:buNone/>
                      </a:pPr>
                      <a:r>
                        <a:rPr lang="en-US" altLang="zh-CN"/>
                        <a:t>2、</a:t>
                      </a:r>
                      <a:r>
                        <a:rPr lang="zh-CN" altLang="en-US"/>
                        <a:t>可冻干及耐抑制方向的提升</a:t>
                      </a:r>
                      <a:r>
                        <a:rPr lang="en-US" altLang="zh-CN"/>
                        <a:t>：</a:t>
                      </a:r>
                      <a:endParaRPr lang="en-US" altLang="zh-CN"/>
                    </a:p>
                    <a:p>
                      <a:pPr>
                        <a:buNone/>
                      </a:pPr>
                      <a:r>
                        <a:rPr lang="zh-CN" altLang="en-US"/>
                        <a:t>呼吸道</a:t>
                      </a:r>
                      <a:r>
                        <a:rPr lang="en-US" altLang="zh-CN"/>
                        <a:t>、</a:t>
                      </a:r>
                      <a:r>
                        <a:rPr lang="zh-CN" altLang="en-US"/>
                        <a:t>生殖道样本的</a:t>
                      </a:r>
                      <a:r>
                        <a:rPr lang="zh-CN" altLang="en-US"/>
                        <a:t>耐抑制为主</a:t>
                      </a:r>
                      <a:endParaRPr lang="zh-CN" altLang="en-US"/>
                    </a:p>
                  </a:txBody>
                  <a:tcPr/>
                </a:tc>
              </a:tr>
            </a:tbl>
          </a:graphicData>
        </a:graphic>
      </p:graphicFrame>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6" name="图片 35" descr="宝锐生物PPT 2"/>
          <p:cNvPicPr>
            <a:picLocks noChangeAspect="1"/>
          </p:cNvPicPr>
          <p:nvPr>
            <p:custDataLst>
              <p:tags r:id="rId1"/>
            </p:custDataLst>
          </p:nvPr>
        </p:nvPicPr>
        <p:blipFill>
          <a:blip r:embed="rId2"/>
          <a:stretch>
            <a:fillRect/>
          </a:stretch>
        </p:blipFill>
        <p:spPr>
          <a:xfrm>
            <a:off x="0" y="393700"/>
            <a:ext cx="4679315" cy="557530"/>
          </a:xfrm>
          <a:prstGeom prst="rect">
            <a:avLst/>
          </a:prstGeom>
        </p:spPr>
      </p:pic>
      <p:sp>
        <p:nvSpPr>
          <p:cNvPr id="7" name="单圆角矩形 6"/>
          <p:cNvSpPr/>
          <p:nvPr>
            <p:custDataLst>
              <p:tags r:id="rId3"/>
            </p:custDataLst>
          </p:nvPr>
        </p:nvSpPr>
        <p:spPr>
          <a:xfrm>
            <a:off x="9072880" y="556895"/>
            <a:ext cx="455930" cy="210185"/>
          </a:xfrm>
          <a:prstGeom prst="round1Rect">
            <a:avLst/>
          </a:prstGeom>
          <a:gradFill>
            <a:gsLst>
              <a:gs pos="0">
                <a:srgbClr val="D9F2FC"/>
              </a:gs>
              <a:gs pos="100000">
                <a:srgbClr val="89C3F3"/>
              </a:gs>
            </a:gsLst>
            <a:lin ang="90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noFill/>
              </a:ln>
            </a:endParaRPr>
          </a:p>
        </p:txBody>
      </p:sp>
      <p:sp>
        <p:nvSpPr>
          <p:cNvPr id="6" name="文本框 5"/>
          <p:cNvSpPr txBox="1"/>
          <p:nvPr>
            <p:custDataLst>
              <p:tags r:id="rId4"/>
            </p:custDataLst>
          </p:nvPr>
        </p:nvSpPr>
        <p:spPr>
          <a:xfrm>
            <a:off x="9053830" y="505460"/>
            <a:ext cx="2947035" cy="306705"/>
          </a:xfrm>
          <a:prstGeom prst="rect">
            <a:avLst/>
          </a:prstGeom>
          <a:noFill/>
        </p:spPr>
        <p:txBody>
          <a:bodyPr wrap="square" rtlCol="0">
            <a:spAutoFit/>
          </a:bodyPr>
          <a:lstStyle/>
          <a:p>
            <a:r>
              <a:rPr lang="zh-CN" altLang="en-US" sz="1400">
                <a:solidFill>
                  <a:srgbClr val="0043C1"/>
                </a:solidFill>
                <a:latin typeface="思源黑体 CN Bold" panose="020B0800000000000000" charset="-122"/>
                <a:ea typeface="思源黑体 CN Bold" panose="020B0800000000000000" charset="-122"/>
              </a:rPr>
              <a:t>守护生命健康</a:t>
            </a:r>
            <a:r>
              <a:rPr lang="en-US" altLang="zh-CN" sz="1400">
                <a:solidFill>
                  <a:srgbClr val="0043C1"/>
                </a:solidFill>
                <a:latin typeface="思源黑体 CN Bold" panose="020B0800000000000000" charset="-122"/>
                <a:ea typeface="思源黑体 CN Bold" panose="020B0800000000000000" charset="-122"/>
              </a:rPr>
              <a:t>  </a:t>
            </a:r>
            <a:r>
              <a:rPr lang="zh-CN" altLang="en-US" sz="1400">
                <a:solidFill>
                  <a:srgbClr val="0043C1"/>
                </a:solidFill>
                <a:latin typeface="思源黑体 CN Bold" panose="020B0800000000000000" charset="-122"/>
                <a:ea typeface="思源黑体 CN Bold" panose="020B0800000000000000" charset="-122"/>
              </a:rPr>
              <a:t>缔造美好生活</a:t>
            </a:r>
            <a:endParaRPr lang="zh-CN" altLang="en-US" sz="1400">
              <a:solidFill>
                <a:srgbClr val="0043C1"/>
              </a:solidFill>
              <a:latin typeface="思源黑体 CN Bold" panose="020B0800000000000000" charset="-122"/>
              <a:ea typeface="思源黑体 CN Bold" panose="020B0800000000000000" charset="-122"/>
            </a:endParaRPr>
          </a:p>
        </p:txBody>
      </p:sp>
      <p:cxnSp>
        <p:nvCxnSpPr>
          <p:cNvPr id="10" name="直接连接符 9"/>
          <p:cNvCxnSpPr/>
          <p:nvPr>
            <p:custDataLst>
              <p:tags r:id="rId5"/>
            </p:custDataLst>
          </p:nvPr>
        </p:nvCxnSpPr>
        <p:spPr>
          <a:xfrm>
            <a:off x="9053830" y="547370"/>
            <a:ext cx="0" cy="220980"/>
          </a:xfrm>
          <a:prstGeom prst="line">
            <a:avLst/>
          </a:prstGeom>
          <a:ln w="25400">
            <a:solidFill>
              <a:srgbClr val="0070C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306705" y="431800"/>
            <a:ext cx="4372610" cy="460375"/>
          </a:xfrm>
          <a:prstGeom prst="rect">
            <a:avLst/>
          </a:prstGeom>
          <a:noFill/>
        </p:spPr>
        <p:txBody>
          <a:bodyPr wrap="square" rtlCol="0">
            <a:spAutoFit/>
          </a:bodyPr>
          <a:lstStyle/>
          <a:p>
            <a:pPr algn="ctr"/>
            <a:r>
              <a:rPr lang="zh-CN" altLang="en-US" sz="2400" b="1" dirty="0">
                <a:solidFill>
                  <a:schemeClr val="bg1"/>
                </a:solidFill>
                <a:latin typeface="微软雅黑" panose="020B0503020204020204" charset="-122"/>
                <a:ea typeface="微软雅黑" panose="020B0503020204020204" charset="-122"/>
                <a:cs typeface="微软雅黑" panose="020B0503020204020204" charset="-122"/>
                <a:sym typeface="+mn-ea"/>
              </a:rPr>
              <a:t> 竞争状态与市场机会分析</a:t>
            </a:r>
            <a:endParaRPr lang="zh-CN" altLang="en-US" sz="2400" b="1" spc="600"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aphicFrame>
        <p:nvGraphicFramePr>
          <p:cNvPr id="9" name="表格 8"/>
          <p:cNvGraphicFramePr>
            <a:graphicFrameLocks noGrp="1"/>
          </p:cNvGraphicFramePr>
          <p:nvPr>
            <p:custDataLst>
              <p:tags r:id="rId7"/>
            </p:custDataLst>
          </p:nvPr>
        </p:nvGraphicFramePr>
        <p:xfrm>
          <a:off x="195580" y="1731010"/>
          <a:ext cx="11724005" cy="3919855"/>
        </p:xfrm>
        <a:graphic>
          <a:graphicData uri="http://schemas.openxmlformats.org/drawingml/2006/table">
            <a:tbl>
              <a:tblPr/>
              <a:tblGrid>
                <a:gridCol w="2804160"/>
                <a:gridCol w="6910705"/>
                <a:gridCol w="2009140"/>
              </a:tblGrid>
              <a:tr h="663575">
                <a:tc gridSpan="3">
                  <a:txBody>
                    <a:bodyPr/>
                    <a:lstStyle/>
                    <a:p>
                      <a:pPr algn="ctr" fontAlgn="ctr"/>
                      <a:r>
                        <a:rPr lang="zh-CN" altLang="en-US" sz="1600" b="1" i="0" u="none" strike="noStrike" dirty="0">
                          <a:solidFill>
                            <a:srgbClr val="000000"/>
                          </a:solidFill>
                          <a:effectLst/>
                          <a:latin typeface="宋体" pitchFamily="2" charset="-122"/>
                          <a:ea typeface="宋体" pitchFamily="2" charset="-122"/>
                        </a:rPr>
                        <a:t>下半年目标及行动措施</a:t>
                      </a:r>
                      <a:endParaRPr lang="zh-CN" altLang="en-US" sz="1600" b="1" i="0" u="none" strike="noStrike" dirty="0">
                        <a:solidFill>
                          <a:srgbClr val="000000"/>
                        </a:solidFill>
                        <a:effectLst/>
                        <a:latin typeface="宋体" pitchFamily="2" charset="-122"/>
                        <a:ea typeface="宋体"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tc hMerge="1">
                  <a:tcPr/>
                </a:tc>
                <a:tc hMerge="1">
                  <a:tcPr>
                    <a:lnL w="12700" cmpd="sng">
                      <a:noFill/>
                      <a:prstDash val="solid"/>
                    </a:lnL>
                  </a:tcPr>
                </a:tc>
              </a:tr>
              <a:tr h="597535">
                <a:tc>
                  <a:txBody>
                    <a:bodyPr/>
                    <a:lstStyle/>
                    <a:p>
                      <a:pPr algn="ctr" fontAlgn="ctr"/>
                      <a:r>
                        <a:rPr lang="zh-CN" altLang="en-US" sz="1200" b="0" i="0" u="none" strike="noStrike" dirty="0">
                          <a:solidFill>
                            <a:srgbClr val="000000"/>
                          </a:solidFill>
                          <a:effectLst/>
                          <a:latin typeface="宋体" pitchFamily="2" charset="-122"/>
                          <a:ea typeface="宋体" pitchFamily="2" charset="-122"/>
                        </a:rPr>
                        <a:t>业绩</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工作目标</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行动措施</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完成时间</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solidFill>
                  </a:tcPr>
                </a:tc>
              </a:tr>
              <a:tr h="695325">
                <a:tc>
                  <a:txBody>
                    <a:bodyPr/>
                    <a:lstStyle/>
                    <a:p>
                      <a:pPr algn="ctr" fontAlgn="ctr"/>
                      <a:r>
                        <a:rPr lang="zh-CN" altLang="en-US" sz="1200" b="0" i="0" u="none" strike="noStrike" dirty="0">
                          <a:solidFill>
                            <a:srgbClr val="000000"/>
                          </a:solidFill>
                          <a:effectLst/>
                          <a:latin typeface="宋体" pitchFamily="2" charset="-122"/>
                          <a:ea typeface="宋体" pitchFamily="2" charset="-122"/>
                        </a:rPr>
                        <a:t>高影响力公众号</a:t>
                      </a:r>
                      <a:r>
                        <a:rPr lang="zh-CN" altLang="en-US" sz="1200" b="0" i="0" u="none" strike="noStrike" dirty="0">
                          <a:solidFill>
                            <a:srgbClr val="000000"/>
                          </a:solidFill>
                          <a:effectLst/>
                          <a:latin typeface="宋体" pitchFamily="2" charset="-122"/>
                          <a:ea typeface="宋体" pitchFamily="2" charset="-122"/>
                        </a:rPr>
                        <a:t>推文</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植物直扩</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限制性内切酶</a:t>
                      </a:r>
                      <a:r>
                        <a:rPr lang="en-US" altLang="zh-CN" sz="1200" b="0" i="0" u="none" strike="noStrike" dirty="0">
                          <a:solidFill>
                            <a:srgbClr val="000000"/>
                          </a:solidFill>
                          <a:effectLst/>
                          <a:latin typeface="宋体" pitchFamily="2" charset="-122"/>
                          <a:ea typeface="宋体" pitchFamily="2" charset="-122"/>
                        </a:rPr>
                        <a:t>、mRNA</a:t>
                      </a:r>
                      <a:r>
                        <a:rPr lang="zh-CN" altLang="en-US" sz="1200" b="0" i="0" u="none" strike="noStrike" dirty="0">
                          <a:solidFill>
                            <a:srgbClr val="000000"/>
                          </a:solidFill>
                          <a:effectLst/>
                          <a:latin typeface="宋体" pitchFamily="2" charset="-122"/>
                          <a:ea typeface="宋体" pitchFamily="2" charset="-122"/>
                        </a:rPr>
                        <a:t>解决方案</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CN" sz="1200" b="0" i="0" u="none" strike="noStrike" dirty="0">
                          <a:solidFill>
                            <a:srgbClr val="000000"/>
                          </a:solidFill>
                          <a:effectLst/>
                          <a:latin typeface="宋体" pitchFamily="2" charset="-122"/>
                          <a:ea typeface="宋体" pitchFamily="2" charset="-122"/>
                        </a:rPr>
                        <a:t>8～9</a:t>
                      </a:r>
                      <a:r>
                        <a:rPr lang="zh-CN" altLang="en-US" sz="1200" b="0" i="0" u="none" strike="noStrike" dirty="0">
                          <a:solidFill>
                            <a:srgbClr val="000000"/>
                          </a:solidFill>
                          <a:effectLst/>
                          <a:latin typeface="宋体" pitchFamily="2" charset="-122"/>
                          <a:ea typeface="宋体" pitchFamily="2" charset="-122"/>
                        </a:rPr>
                        <a:t>月</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1273175">
                <a:tc>
                  <a:txBody>
                    <a:bodyPr/>
                    <a:lstStyle/>
                    <a:p>
                      <a:pPr algn="ctr" fontAlgn="ctr"/>
                      <a:r>
                        <a:rPr lang="zh-CN" altLang="en-US" sz="1200">
                          <a:latin typeface="Songti SC Regular" panose="02010800040101010101" charset="-122"/>
                          <a:ea typeface="Songti SC Regular" panose="02010800040101010101" charset="-122"/>
                          <a:cs typeface="Songti SC Regular" panose="02010800040101010101" charset="-122"/>
                          <a:sym typeface="+mn-ea"/>
                        </a:rPr>
                        <a:t>开学季促销</a:t>
                      </a:r>
                      <a:r>
                        <a:rPr lang="zh-CN" altLang="en-US" sz="1200">
                          <a:latin typeface="Songti SC Regular" panose="02010800040101010101" charset="-122"/>
                          <a:ea typeface="Songti SC Regular" panose="02010800040101010101" charset="-122"/>
                          <a:cs typeface="Songti SC Regular" panose="02010800040101010101" charset="-122"/>
                          <a:sym typeface="+mn-ea"/>
                        </a:rPr>
                        <a:t>方案</a:t>
                      </a:r>
                      <a:endParaRPr lang="zh-CN" altLang="en-US" sz="1200">
                        <a:latin typeface="Songti SC Regular" panose="02010800040101010101" charset="-122"/>
                        <a:ea typeface="Songti SC Regular" panose="02010800040101010101" charset="-122"/>
                        <a:cs typeface="Songti SC Regular" panose="02010800040101010101" charset="-122"/>
                        <a:sym typeface="+mn-ea"/>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大原则</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不追低价</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可保留首单大</a:t>
                      </a:r>
                      <a:r>
                        <a:rPr lang="zh-CN" altLang="en-US" sz="1200" b="0" i="0" u="none" strike="noStrike" dirty="0">
                          <a:solidFill>
                            <a:srgbClr val="000000"/>
                          </a:solidFill>
                          <a:effectLst/>
                          <a:latin typeface="宋体" pitchFamily="2" charset="-122"/>
                          <a:ea typeface="宋体" pitchFamily="2" charset="-122"/>
                        </a:rPr>
                        <a:t>折扣</a:t>
                      </a:r>
                      <a:endParaRPr lang="zh-CN" altLang="en-US" sz="1200" b="0" i="0" u="none" strike="noStrike" dirty="0">
                        <a:solidFill>
                          <a:srgbClr val="000000"/>
                        </a:solidFill>
                        <a:effectLst/>
                        <a:latin typeface="宋体" pitchFamily="2" charset="-122"/>
                        <a:ea typeface="宋体" pitchFamily="2" charset="-122"/>
                      </a:endParaRPr>
                    </a:p>
                    <a:p>
                      <a:pPr algn="ctr" fontAlgn="ctr"/>
                      <a:endParaRPr lang="zh-CN" altLang="en-US" sz="1200" b="0" i="0" u="none" strike="noStrike" dirty="0">
                        <a:solidFill>
                          <a:srgbClr val="000000"/>
                        </a:solidFill>
                        <a:effectLst/>
                        <a:latin typeface="宋体" pitchFamily="2" charset="-122"/>
                        <a:ea typeface="宋体" pitchFamily="2" charset="-122"/>
                      </a:endParaRPr>
                    </a:p>
                    <a:p>
                      <a:pPr algn="ctr" fontAlgn="ctr"/>
                      <a:r>
                        <a:rPr lang="zh-CN" altLang="en-US" sz="1200" b="0" i="0" u="none" strike="noStrike" dirty="0">
                          <a:solidFill>
                            <a:srgbClr val="000000"/>
                          </a:solidFill>
                          <a:effectLst/>
                          <a:latin typeface="宋体" pitchFamily="2" charset="-122"/>
                          <a:ea typeface="宋体" pitchFamily="2" charset="-122"/>
                        </a:rPr>
                        <a:t>整合仪器</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小仪器的货号进入</a:t>
                      </a:r>
                      <a:r>
                        <a:rPr lang="zh-CN" altLang="en-US" sz="1200" b="0" i="0" u="none" strike="noStrike" dirty="0">
                          <a:solidFill>
                            <a:srgbClr val="000000"/>
                          </a:solidFill>
                          <a:effectLst/>
                          <a:latin typeface="宋体" pitchFamily="2" charset="-122"/>
                          <a:ea typeface="宋体" pitchFamily="2" charset="-122"/>
                        </a:rPr>
                        <a:t>菜单</a:t>
                      </a:r>
                      <a:endParaRPr lang="zh-CN" altLang="en-US" sz="1200" b="0" i="0" u="none" strike="noStrike" dirty="0">
                        <a:solidFill>
                          <a:srgbClr val="000000"/>
                        </a:solidFill>
                        <a:effectLst/>
                        <a:latin typeface="宋体" pitchFamily="2" charset="-122"/>
                        <a:ea typeface="宋体" pitchFamily="2" charset="-122"/>
                      </a:endParaRPr>
                    </a:p>
                    <a:p>
                      <a:pPr algn="ctr" fontAlgn="ctr"/>
                      <a:r>
                        <a:rPr lang="zh-CN" altLang="en-US" sz="1200" b="0" i="0" u="none" strike="noStrike" dirty="0">
                          <a:solidFill>
                            <a:srgbClr val="000000"/>
                          </a:solidFill>
                          <a:effectLst/>
                          <a:latin typeface="宋体" pitchFamily="2" charset="-122"/>
                          <a:ea typeface="宋体" pitchFamily="2" charset="-122"/>
                        </a:rPr>
                        <a:t>完善主产品</a:t>
                      </a:r>
                      <a:r>
                        <a:rPr lang="zh-CN" altLang="en-US" sz="1200" b="0" i="0" u="none" strike="noStrike" dirty="0">
                          <a:solidFill>
                            <a:srgbClr val="000000"/>
                          </a:solidFill>
                          <a:effectLst/>
                          <a:latin typeface="宋体" pitchFamily="2" charset="-122"/>
                          <a:ea typeface="宋体" pitchFamily="2" charset="-122"/>
                        </a:rPr>
                        <a:t>清单</a:t>
                      </a:r>
                      <a:endParaRPr lang="zh-CN" altLang="en-US" sz="1200" b="0" i="0" u="none" strike="noStrike" dirty="0">
                        <a:solidFill>
                          <a:srgbClr val="000000"/>
                        </a:solidFill>
                        <a:effectLst/>
                        <a:latin typeface="宋体" pitchFamily="2" charset="-122"/>
                        <a:ea typeface="宋体" pitchFamily="2" charset="-122"/>
                      </a:endParaRPr>
                    </a:p>
                    <a:p>
                      <a:pPr algn="ctr" fontAlgn="ctr"/>
                      <a:r>
                        <a:rPr lang="en-US" altLang="zh-CN" sz="1200" b="0" i="0" u="none" strike="noStrike" dirty="0">
                          <a:solidFill>
                            <a:srgbClr val="000000"/>
                          </a:solidFill>
                          <a:effectLst/>
                          <a:latin typeface="宋体" pitchFamily="2" charset="-122"/>
                          <a:ea typeface="宋体" pitchFamily="2" charset="-122"/>
                        </a:rPr>
                        <a:t>workshop</a:t>
                      </a:r>
                      <a:r>
                        <a:rPr lang="zh-CN" altLang="en-US" sz="1200" b="0" i="0" u="none" strike="noStrike" dirty="0">
                          <a:solidFill>
                            <a:srgbClr val="000000"/>
                          </a:solidFill>
                          <a:effectLst/>
                          <a:latin typeface="宋体" pitchFamily="2" charset="-122"/>
                          <a:ea typeface="宋体" pitchFamily="2" charset="-122"/>
                        </a:rPr>
                        <a:t>资源</a:t>
                      </a:r>
                      <a:endParaRPr lang="zh-CN" altLang="en-US" sz="1200" b="0" i="0" u="none" strike="noStrike" dirty="0">
                        <a:solidFill>
                          <a:srgbClr val="000000"/>
                        </a:solidFill>
                        <a:effectLst/>
                        <a:latin typeface="宋体" pitchFamily="2" charset="-122"/>
                        <a:ea typeface="宋体" pitchFamily="2" charset="-122"/>
                      </a:endParaRPr>
                    </a:p>
                    <a:p>
                      <a:pPr algn="ctr" fontAlgn="ctr"/>
                      <a:r>
                        <a:rPr lang="zh-CN" altLang="en-US" sz="1200" b="0" i="0" u="none" strike="noStrike" dirty="0">
                          <a:solidFill>
                            <a:srgbClr val="000000"/>
                          </a:solidFill>
                          <a:effectLst/>
                          <a:latin typeface="宋体" pitchFamily="2" charset="-122"/>
                          <a:ea typeface="宋体" pitchFamily="2" charset="-122"/>
                        </a:rPr>
                        <a:t>整合的资源</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满额赠送这些</a:t>
                      </a:r>
                      <a:r>
                        <a:rPr lang="zh-CN" altLang="en-US" sz="1200" b="0" i="0" u="none" strike="noStrike" dirty="0">
                          <a:solidFill>
                            <a:srgbClr val="000000"/>
                          </a:solidFill>
                          <a:effectLst/>
                          <a:latin typeface="宋体" pitchFamily="2" charset="-122"/>
                          <a:ea typeface="宋体" pitchFamily="2" charset="-122"/>
                        </a:rPr>
                        <a:t>资源</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CN" sz="1200" b="0" i="0" u="none" strike="noStrike" dirty="0">
                          <a:solidFill>
                            <a:srgbClr val="000000"/>
                          </a:solidFill>
                          <a:effectLst/>
                          <a:latin typeface="宋体" pitchFamily="2" charset="-122"/>
                          <a:ea typeface="宋体" pitchFamily="2" charset="-122"/>
                        </a:rPr>
                        <a:t>7</a:t>
                      </a:r>
                      <a:r>
                        <a:rPr lang="zh-CN" altLang="en-US" sz="1200" b="0" i="0" u="none" strike="noStrike" dirty="0">
                          <a:solidFill>
                            <a:srgbClr val="000000"/>
                          </a:solidFill>
                          <a:effectLst/>
                          <a:latin typeface="宋体" pitchFamily="2" charset="-122"/>
                          <a:ea typeface="宋体" pitchFamily="2" charset="-122"/>
                        </a:rPr>
                        <a:t>月</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690245">
                <a:tc>
                  <a:txBody>
                    <a:bodyPr/>
                    <a:lstStyle/>
                    <a:p>
                      <a:pPr algn="ctr" fontAlgn="ctr"/>
                      <a:r>
                        <a:rPr lang="zh-CN" altLang="en-US" sz="1200" b="0" i="0" u="none" strike="noStrike" dirty="0">
                          <a:solidFill>
                            <a:srgbClr val="000000"/>
                          </a:solidFill>
                          <a:effectLst/>
                          <a:latin typeface="宋体" pitchFamily="2" charset="-122"/>
                          <a:ea typeface="宋体" pitchFamily="2" charset="-122"/>
                        </a:rPr>
                        <a:t>工具</a:t>
                      </a:r>
                      <a:r>
                        <a:rPr lang="zh-CN" altLang="en-US" sz="1200" b="0" i="0" u="none" strike="noStrike" dirty="0">
                          <a:solidFill>
                            <a:srgbClr val="000000"/>
                          </a:solidFill>
                          <a:effectLst/>
                          <a:latin typeface="宋体" pitchFamily="2" charset="-122"/>
                          <a:ea typeface="宋体" pitchFamily="2" charset="-122"/>
                        </a:rPr>
                        <a:t>搭建</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CN" sz="1200" b="0" i="0" u="none" strike="noStrike" dirty="0">
                          <a:solidFill>
                            <a:srgbClr val="000000"/>
                          </a:solidFill>
                          <a:effectLst/>
                          <a:latin typeface="宋体" pitchFamily="2" charset="-122"/>
                          <a:ea typeface="宋体" pitchFamily="2" charset="-122"/>
                        </a:rPr>
                        <a:t>IMA</a:t>
                      </a:r>
                      <a:r>
                        <a:rPr lang="zh-CN" altLang="en-US" sz="1200" b="0" i="0" u="none" strike="noStrike" dirty="0">
                          <a:solidFill>
                            <a:srgbClr val="000000"/>
                          </a:solidFill>
                          <a:effectLst/>
                          <a:latin typeface="宋体" pitchFamily="2" charset="-122"/>
                          <a:ea typeface="宋体" pitchFamily="2" charset="-122"/>
                        </a:rPr>
                        <a:t>知识库信息增强</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核心是关联正</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负反馈</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做到准确的产品推荐和价格梯度推荐</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口袋助手</a:t>
                      </a:r>
                      <a:r>
                        <a:rPr lang="en-US" altLang="zh-CN" sz="1200" b="0" i="0" u="none" strike="noStrike" dirty="0">
                          <a:solidFill>
                            <a:srgbClr val="000000"/>
                          </a:solidFill>
                          <a:effectLst/>
                          <a:latin typeface="宋体" pitchFamily="2" charset="-122"/>
                          <a:ea typeface="宋体" pitchFamily="2" charset="-122"/>
                        </a:rPr>
                        <a:t>）</a:t>
                      </a:r>
                      <a:endParaRPr lang="zh-CN" altLang="en-US" sz="1200" b="0" i="0" u="none" strike="noStrike" dirty="0">
                        <a:solidFill>
                          <a:srgbClr val="000000"/>
                        </a:solidFill>
                        <a:effectLst/>
                        <a:latin typeface="宋体" pitchFamily="2" charset="-122"/>
                        <a:ea typeface="宋体" pitchFamily="2" charset="-122"/>
                      </a:endParaRPr>
                    </a:p>
                    <a:p>
                      <a:pPr algn="ctr" fontAlgn="ctr"/>
                      <a:r>
                        <a:rPr lang="en-US" altLang="zh-CN" sz="1200" b="0" i="0" u="none" strike="noStrike" dirty="0">
                          <a:solidFill>
                            <a:srgbClr val="000000"/>
                          </a:solidFill>
                          <a:effectLst/>
                          <a:latin typeface="宋体" pitchFamily="2" charset="-122"/>
                          <a:ea typeface="宋体" pitchFamily="2" charset="-122"/>
                        </a:rPr>
                        <a:t>Agent</a:t>
                      </a:r>
                      <a:r>
                        <a:rPr lang="zh-CN" altLang="en-US" sz="1200" b="0" i="0" u="none" strike="noStrike" dirty="0">
                          <a:solidFill>
                            <a:srgbClr val="000000"/>
                          </a:solidFill>
                          <a:effectLst/>
                          <a:latin typeface="宋体" pitchFamily="2" charset="-122"/>
                          <a:ea typeface="宋体" pitchFamily="2" charset="-122"/>
                        </a:rPr>
                        <a:t>辅助搭建案例库</a:t>
                      </a:r>
                      <a:r>
                        <a:rPr lang="en-US" altLang="zh-CN" sz="1200" b="0" i="0" u="none" strike="noStrike" dirty="0">
                          <a:solidFill>
                            <a:srgbClr val="000000"/>
                          </a:solidFill>
                          <a:effectLst/>
                          <a:latin typeface="宋体" pitchFamily="2" charset="-122"/>
                          <a:ea typeface="宋体" pitchFamily="2" charset="-122"/>
                        </a:rPr>
                        <a:t>，</a:t>
                      </a:r>
                      <a:r>
                        <a:rPr lang="zh-CN" altLang="en-US" sz="1200" dirty="0">
                          <a:solidFill>
                            <a:srgbClr val="000000"/>
                          </a:solidFill>
                          <a:effectLst/>
                          <a:latin typeface="宋体" pitchFamily="2" charset="-122"/>
                          <a:ea typeface="宋体" pitchFamily="2" charset="-122"/>
                          <a:sym typeface="+mn-ea"/>
                        </a:rPr>
                        <a:t>通过上述反馈</a:t>
                      </a:r>
                      <a:r>
                        <a:rPr lang="en-US" altLang="zh-CN" sz="1200" dirty="0">
                          <a:solidFill>
                            <a:srgbClr val="000000"/>
                          </a:solidFill>
                          <a:effectLst/>
                          <a:latin typeface="宋体" pitchFamily="2" charset="-122"/>
                          <a:ea typeface="宋体" pitchFamily="2" charset="-122"/>
                          <a:sym typeface="+mn-ea"/>
                        </a:rPr>
                        <a:t>，</a:t>
                      </a:r>
                      <a:r>
                        <a:rPr lang="zh-CN" altLang="en-US" sz="1200" dirty="0">
                          <a:solidFill>
                            <a:srgbClr val="000000"/>
                          </a:solidFill>
                          <a:effectLst/>
                          <a:latin typeface="宋体" pitchFamily="2" charset="-122"/>
                          <a:ea typeface="宋体" pitchFamily="2" charset="-122"/>
                          <a:sym typeface="+mn-ea"/>
                        </a:rPr>
                        <a:t>总结出高保真</a:t>
                      </a:r>
                      <a:r>
                        <a:rPr lang="en-US" altLang="zh-CN" sz="1200" dirty="0">
                          <a:solidFill>
                            <a:srgbClr val="000000"/>
                          </a:solidFill>
                          <a:effectLst/>
                          <a:latin typeface="宋体" pitchFamily="2" charset="-122"/>
                          <a:ea typeface="宋体" pitchFamily="2" charset="-122"/>
                          <a:sym typeface="+mn-ea"/>
                        </a:rPr>
                        <a:t>、</a:t>
                      </a:r>
                      <a:r>
                        <a:rPr lang="zh-CN" altLang="en-US" sz="1200" dirty="0">
                          <a:solidFill>
                            <a:srgbClr val="000000"/>
                          </a:solidFill>
                          <a:effectLst/>
                          <a:latin typeface="宋体" pitchFamily="2" charset="-122"/>
                          <a:ea typeface="宋体" pitchFamily="2" charset="-122"/>
                          <a:sym typeface="+mn-ea"/>
                        </a:rPr>
                        <a:t>植物直扩</a:t>
                      </a:r>
                      <a:r>
                        <a:rPr lang="en-US" altLang="zh-CN" sz="1200" dirty="0">
                          <a:solidFill>
                            <a:srgbClr val="000000"/>
                          </a:solidFill>
                          <a:effectLst/>
                          <a:latin typeface="宋体" pitchFamily="2" charset="-122"/>
                          <a:ea typeface="宋体" pitchFamily="2" charset="-122"/>
                          <a:sym typeface="+mn-ea"/>
                        </a:rPr>
                        <a:t>、</a:t>
                      </a:r>
                      <a:r>
                        <a:rPr lang="zh-CN" altLang="en-US" sz="1200" dirty="0">
                          <a:solidFill>
                            <a:srgbClr val="000000"/>
                          </a:solidFill>
                          <a:effectLst/>
                          <a:latin typeface="宋体" pitchFamily="2" charset="-122"/>
                          <a:ea typeface="宋体" pitchFamily="2" charset="-122"/>
                          <a:sym typeface="+mn-ea"/>
                        </a:rPr>
                        <a:t>一步法</a:t>
                      </a:r>
                      <a:r>
                        <a:rPr lang="en-US" altLang="zh-CN" sz="1200" dirty="0">
                          <a:solidFill>
                            <a:srgbClr val="000000"/>
                          </a:solidFill>
                          <a:effectLst/>
                          <a:latin typeface="宋体" pitchFamily="2" charset="-122"/>
                          <a:ea typeface="宋体" pitchFamily="2" charset="-122"/>
                          <a:sym typeface="+mn-ea"/>
                        </a:rPr>
                        <a:t>RT，</a:t>
                      </a:r>
                      <a:r>
                        <a:rPr lang="zh-CN" altLang="en-US" sz="1200" dirty="0">
                          <a:solidFill>
                            <a:srgbClr val="000000"/>
                          </a:solidFill>
                          <a:effectLst/>
                          <a:latin typeface="宋体" pitchFamily="2" charset="-122"/>
                          <a:ea typeface="宋体" pitchFamily="2" charset="-122"/>
                          <a:sym typeface="+mn-ea"/>
                        </a:rPr>
                        <a:t>精选金牌案例</a:t>
                      </a:r>
                      <a:endParaRPr lang="zh-CN" altLang="en-US" sz="1200" b="0" i="0" u="none" strike="noStrike" dirty="0">
                        <a:solidFill>
                          <a:srgbClr val="000000"/>
                        </a:solidFill>
                        <a:effectLst/>
                        <a:latin typeface="宋体" pitchFamily="2" charset="-122"/>
                        <a:ea typeface="宋体" pitchFamily="2" charset="-122"/>
                      </a:endParaRPr>
                    </a:p>
                    <a:p>
                      <a:pPr algn="ctr" fontAlgn="ctr"/>
                      <a:r>
                        <a:rPr lang="zh-CN" altLang="en-US" sz="1200" b="0" i="0" u="none" strike="noStrike" dirty="0">
                          <a:solidFill>
                            <a:srgbClr val="000000"/>
                          </a:solidFill>
                          <a:effectLst/>
                          <a:latin typeface="宋体" pitchFamily="2" charset="-122"/>
                          <a:ea typeface="宋体" pitchFamily="2" charset="-122"/>
                        </a:rPr>
                        <a:t>发放所有业务员使用</a:t>
                      </a:r>
                      <a:r>
                        <a:rPr lang="en-US" altLang="zh-CN" sz="1200" b="0" i="0" u="none" strike="noStrike" dirty="0">
                          <a:solidFill>
                            <a:srgbClr val="000000"/>
                          </a:solidFill>
                          <a:effectLst/>
                          <a:latin typeface="宋体" pitchFamily="2" charset="-122"/>
                          <a:ea typeface="宋体" pitchFamily="2" charset="-122"/>
                        </a:rPr>
                        <a:t>。</a:t>
                      </a:r>
                      <a:endParaRPr lang="en-US" altLang="zh-CN"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CN" sz="1200" b="0" i="0" u="none" strike="noStrike" dirty="0">
                          <a:solidFill>
                            <a:srgbClr val="000000"/>
                          </a:solidFill>
                          <a:effectLst/>
                          <a:latin typeface="宋体" pitchFamily="2" charset="-122"/>
                          <a:ea typeface="宋体" pitchFamily="2" charset="-122"/>
                        </a:rPr>
                        <a:t>8</a:t>
                      </a:r>
                      <a:r>
                        <a:rPr lang="zh-CN" altLang="en-US" sz="1200" b="0" i="0" u="none" strike="noStrike" dirty="0">
                          <a:solidFill>
                            <a:srgbClr val="000000"/>
                          </a:solidFill>
                          <a:effectLst/>
                          <a:latin typeface="宋体" pitchFamily="2" charset="-122"/>
                          <a:ea typeface="宋体" pitchFamily="2" charset="-122"/>
                        </a:rPr>
                        <a:t>月</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352040" y="1752600"/>
            <a:ext cx="7005320" cy="3524250"/>
            <a:chOff x="3704" y="2760"/>
            <a:chExt cx="11032" cy="5550"/>
          </a:xfrm>
        </p:grpSpPr>
        <p:grpSp>
          <p:nvGrpSpPr>
            <p:cNvPr id="10" name="组合 9"/>
            <p:cNvGrpSpPr/>
            <p:nvPr/>
          </p:nvGrpSpPr>
          <p:grpSpPr>
            <a:xfrm>
              <a:off x="3704" y="2760"/>
              <a:ext cx="11032" cy="5550"/>
              <a:chOff x="4485" y="2723"/>
              <a:chExt cx="11032" cy="5550"/>
            </a:xfrm>
          </p:grpSpPr>
          <p:sp>
            <p:nvSpPr>
              <p:cNvPr id="13" name="文本框 12"/>
              <p:cNvSpPr txBox="1"/>
              <p:nvPr>
                <p:custDataLst>
                  <p:tags r:id="rId1"/>
                </p:custDataLst>
              </p:nvPr>
            </p:nvSpPr>
            <p:spPr>
              <a:xfrm>
                <a:off x="6693" y="5068"/>
                <a:ext cx="6616" cy="580"/>
              </a:xfrm>
              <a:prstGeom prst="rect">
                <a:avLst/>
              </a:prstGeom>
              <a:noFill/>
            </p:spPr>
            <p:txBody>
              <a:bodyPr wrap="square" rtlCol="0">
                <a:spAutoFit/>
              </a:bodyPr>
              <a:lstStyle/>
              <a:p>
                <a:pPr algn="ctr"/>
                <a:r>
                  <a:rPr lang="zh-CN" altLang="en-US" spc="600" dirty="0">
                    <a:solidFill>
                      <a:schemeClr val="tx1"/>
                    </a:solidFill>
                    <a:latin typeface="微软雅黑" panose="020B0503020204020204" charset="-122"/>
                    <a:ea typeface="微软雅黑" panose="020B0503020204020204" charset="-122"/>
                    <a:cs typeface="微软雅黑" panose="020B0503020204020204" charset="-122"/>
                    <a:sym typeface="+mn-ea"/>
                  </a:rPr>
                  <a:t>追求卓越品质</a:t>
                </a:r>
                <a:r>
                  <a:rPr lang="en-US" altLang="zh-CN" spc="600" dirty="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altLang="en-US" spc="600" dirty="0">
                    <a:solidFill>
                      <a:schemeClr val="tx1"/>
                    </a:solidFill>
                    <a:latin typeface="微软雅黑" panose="020B0503020204020204" charset="-122"/>
                    <a:ea typeface="微软雅黑" panose="020B0503020204020204" charset="-122"/>
                    <a:cs typeface="微软雅黑" panose="020B0503020204020204" charset="-122"/>
                    <a:sym typeface="+mn-ea"/>
                  </a:rPr>
                  <a:t>提供一流服务</a:t>
                </a:r>
                <a:endParaRPr lang="zh-CN" altLang="en-US" spc="600"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custDataLst>
                  <p:tags r:id="rId2"/>
                </p:custDataLst>
              </p:nvPr>
            </p:nvSpPr>
            <p:spPr>
              <a:xfrm>
                <a:off x="4485" y="2723"/>
                <a:ext cx="11032" cy="2345"/>
              </a:xfrm>
              <a:prstGeom prst="rect">
                <a:avLst/>
              </a:prstGeom>
              <a:noFill/>
            </p:spPr>
            <p:txBody>
              <a:bodyPr wrap="square" rtlCol="0">
                <a:noAutofit/>
              </a:bodyPr>
              <a:lstStyle/>
              <a:p>
                <a:pPr algn="ctr"/>
                <a:r>
                  <a:rPr lang="en-US" altLang="zh-CN" sz="8800" b="1" spc="600" dirty="0">
                    <a:solidFill>
                      <a:srgbClr val="0054D6"/>
                    </a:solidFill>
                    <a:effectLst>
                      <a:reflection blurRad="6350" stA="53000" endA="300" endPos="35500" dir="5400000" sy="-90000" algn="bl" rotWithShape="0"/>
                    </a:effectLst>
                    <a:latin typeface="微软雅黑" panose="020B0503020204020204" charset="-122"/>
                    <a:ea typeface="微软雅黑" panose="020B0503020204020204" charset="-122"/>
                  </a:rPr>
                  <a:t>Thanks</a:t>
                </a:r>
                <a:endParaRPr lang="en-US" altLang="zh-CN" sz="8800" b="1" spc="600" dirty="0">
                  <a:solidFill>
                    <a:srgbClr val="0054D6"/>
                  </a:solidFill>
                  <a:effectLst>
                    <a:reflection blurRad="6350" stA="53000" endA="300" endPos="35500" dir="5400000" sy="-90000" algn="bl" rotWithShape="0"/>
                  </a:effectLst>
                  <a:latin typeface="微软雅黑" panose="020B0503020204020204" charset="-122"/>
                  <a:ea typeface="微软雅黑" panose="020B0503020204020204" charset="-122"/>
                </a:endParaRPr>
              </a:p>
            </p:txBody>
          </p:sp>
          <p:sp>
            <p:nvSpPr>
              <p:cNvPr id="8" name="内容占位符 2"/>
              <p:cNvSpPr>
                <a:spLocks noGrp="1"/>
              </p:cNvSpPr>
              <p:nvPr>
                <p:custDataLst>
                  <p:tags r:id="rId3"/>
                </p:custDataLst>
              </p:nvPr>
            </p:nvSpPr>
            <p:spPr>
              <a:xfrm>
                <a:off x="8674" y="7813"/>
                <a:ext cx="970" cy="460"/>
              </a:xfrm>
              <a:prstGeom prst="rect">
                <a:avLst/>
              </a:prstGeom>
            </p:spPr>
            <p:txBody>
              <a:bodyPr vert="horz"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9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gn="ctr">
                  <a:lnSpc>
                    <a:spcPct val="120000"/>
                  </a:lnSpc>
                  <a:buNone/>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公众号</a:t>
                </a:r>
                <a:endParaRPr lang="zh-CN" altLang="en-US" sz="120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9" name="内容占位符 2"/>
              <p:cNvSpPr>
                <a:spLocks noGrp="1"/>
              </p:cNvSpPr>
              <p:nvPr>
                <p:custDataLst>
                  <p:tags r:id="rId4"/>
                </p:custDataLst>
              </p:nvPr>
            </p:nvSpPr>
            <p:spPr>
              <a:xfrm>
                <a:off x="10454" y="7813"/>
                <a:ext cx="970" cy="460"/>
              </a:xfrm>
              <a:prstGeom prst="rect">
                <a:avLst/>
              </a:prstGeom>
            </p:spPr>
            <p:txBody>
              <a:bodyPr vert="horz" lIns="91440" tIns="45720" rIns="91440" bIns="45720" rtlCol="0">
                <a:normAutofit fontScale="975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algn="ctr">
                  <a:lnSpc>
                    <a:spcPct val="120000"/>
                  </a:lnSpc>
                  <a:buNone/>
                </a:pPr>
                <a:r>
                  <a:rPr lang="zh-CN" altLang="en-US" sz="12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官网</a:t>
                </a:r>
                <a:endParaRPr lang="zh-CN" altLang="en-US" sz="120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grpSp>
        <p:sp>
          <p:nvSpPr>
            <p:cNvPr id="2" name="文本框 1"/>
            <p:cNvSpPr txBox="1"/>
            <p:nvPr>
              <p:custDataLst>
                <p:tags r:id="rId5"/>
              </p:custDataLst>
            </p:nvPr>
          </p:nvSpPr>
          <p:spPr>
            <a:xfrm>
              <a:off x="4773" y="5872"/>
              <a:ext cx="8895" cy="459"/>
            </a:xfrm>
            <a:prstGeom prst="rect">
              <a:avLst/>
            </a:prstGeom>
            <a:noFill/>
            <a:ln>
              <a:solidFill>
                <a:schemeClr val="accent1"/>
              </a:solidFill>
            </a:ln>
          </p:spPr>
          <p:txBody>
            <a:bodyPr wrap="square" rtlCol="0">
              <a:spAutoFit/>
            </a:bodyPr>
            <a:lstStyle/>
            <a:p>
              <a:pPr algn="ctr"/>
              <a:r>
                <a:rPr lang="zh-CN" altLang="en-US" sz="1300">
                  <a:solidFill>
                    <a:schemeClr val="tx1"/>
                  </a:solidFill>
                  <a:latin typeface="微软雅黑" panose="020B0503020204020204" charset="-122"/>
                  <a:ea typeface="微软雅黑" panose="020B0503020204020204" charset="-122"/>
                  <a:cs typeface="微软雅黑" panose="020B0503020204020204" charset="-122"/>
                </a:rPr>
                <a:t>电话：</a:t>
              </a:r>
              <a:r>
                <a:rPr lang="en-US" altLang="zh-CN" sz="1300">
                  <a:solidFill>
                    <a:schemeClr val="tx1"/>
                  </a:solidFill>
                  <a:latin typeface="微软雅黑" panose="020B0503020204020204" charset="-122"/>
                  <a:ea typeface="微软雅黑" panose="020B0503020204020204" charset="-122"/>
                  <a:cs typeface="微软雅黑" panose="020B0503020204020204" charset="-122"/>
                </a:rPr>
                <a:t>0756-8699969              </a:t>
              </a:r>
              <a:r>
                <a:rPr lang="zh-CN" altLang="en-US" sz="1300">
                  <a:solidFill>
                    <a:schemeClr val="tx1"/>
                  </a:solidFill>
                  <a:latin typeface="微软雅黑" panose="020B0503020204020204" charset="-122"/>
                  <a:ea typeface="微软雅黑" panose="020B0503020204020204" charset="-122"/>
                  <a:cs typeface="微软雅黑" panose="020B0503020204020204" charset="-122"/>
                </a:rPr>
                <a:t>网址：</a:t>
              </a:r>
              <a:r>
                <a:rPr lang="en-US" altLang="zh-CN" sz="1300">
                  <a:solidFill>
                    <a:schemeClr val="tx1"/>
                  </a:solidFill>
                  <a:latin typeface="微软雅黑" panose="020B0503020204020204" charset="-122"/>
                  <a:ea typeface="微软雅黑" panose="020B0503020204020204" charset="-122"/>
                  <a:cs typeface="微软雅黑" panose="020B0503020204020204" charset="-122"/>
                </a:rPr>
                <a:t>www.biori.com</a:t>
              </a:r>
              <a:endParaRPr lang="en-US" altLang="zh-CN" sz="130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6" name="图片 5" descr="公众号二维码"/>
            <p:cNvPicPr>
              <a:picLocks noChangeAspect="1"/>
            </p:cNvPicPr>
            <p:nvPr>
              <p:custDataLst>
                <p:tags r:id="rId6"/>
              </p:custDataLst>
            </p:nvPr>
          </p:nvPicPr>
          <p:blipFill>
            <a:blip r:embed="rId7"/>
            <a:stretch>
              <a:fillRect/>
            </a:stretch>
          </p:blipFill>
          <p:spPr>
            <a:xfrm>
              <a:off x="7721" y="6536"/>
              <a:ext cx="1314" cy="1314"/>
            </a:xfrm>
            <a:prstGeom prst="rect">
              <a:avLst/>
            </a:prstGeom>
          </p:spPr>
        </p:pic>
        <p:pic>
          <p:nvPicPr>
            <p:cNvPr id="7" name="图片 6" descr="官网"/>
            <p:cNvPicPr>
              <a:picLocks noChangeAspect="1"/>
            </p:cNvPicPr>
            <p:nvPr>
              <p:custDataLst>
                <p:tags r:id="rId8"/>
              </p:custDataLst>
            </p:nvPr>
          </p:nvPicPr>
          <p:blipFill>
            <a:blip r:embed="rId9"/>
            <a:stretch>
              <a:fillRect/>
            </a:stretch>
          </p:blipFill>
          <p:spPr>
            <a:xfrm>
              <a:off x="9501" y="6536"/>
              <a:ext cx="1314" cy="1314"/>
            </a:xfrm>
            <a:prstGeom prst="rect">
              <a:avLst/>
            </a:prstGeom>
          </p:spPr>
        </p:pic>
        <p:pic>
          <p:nvPicPr>
            <p:cNvPr id="4" name="图片 3"/>
            <p:cNvPicPr>
              <a:picLocks noChangeAspect="1"/>
            </p:cNvPicPr>
            <p:nvPr>
              <p:custDataLst>
                <p:tags r:id="rId10"/>
              </p:custDataLst>
            </p:nvPr>
          </p:nvPicPr>
          <p:blipFill>
            <a:blip r:embed="rId11"/>
            <a:stretch>
              <a:fillRect/>
            </a:stretch>
          </p:blipFill>
          <p:spPr>
            <a:xfrm>
              <a:off x="11331" y="3195"/>
              <a:ext cx="2490" cy="375"/>
            </a:xfrm>
            <a:prstGeom prst="rect">
              <a:avLst/>
            </a:prstGeom>
          </p:spPr>
        </p:pic>
      </p:grpSp>
    </p:spTree>
    <p:custDataLst>
      <p:tags r:id="rId1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p:nvPr>
            <p:custDataLst>
              <p:tags r:id="rId1"/>
            </p:custDataLst>
          </p:nvPr>
        </p:nvPicPr>
        <p:blipFill>
          <a:blip r:embed="rId2"/>
          <a:stretch>
            <a:fillRect/>
          </a:stretch>
        </p:blipFill>
        <p:spPr>
          <a:xfrm>
            <a:off x="-14605" y="0"/>
            <a:ext cx="12206605" cy="6857365"/>
          </a:xfrm>
          <a:prstGeom prst="rect">
            <a:avLst/>
          </a:prstGeom>
        </p:spPr>
      </p:pic>
      <p:sp>
        <p:nvSpPr>
          <p:cNvPr id="17" name="矩形 16"/>
          <p:cNvSpPr/>
          <p:nvPr>
            <p:custDataLst>
              <p:tags r:id="rId3"/>
            </p:custDataLst>
          </p:nvPr>
        </p:nvSpPr>
        <p:spPr>
          <a:xfrm>
            <a:off x="673100" y="2182495"/>
            <a:ext cx="10761980" cy="3294177"/>
          </a:xfrm>
          <a:prstGeom prst="rect">
            <a:avLst/>
          </a:prstGeom>
          <a:solidFill>
            <a:srgbClr val="0F51BF"/>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00" dirty="0"/>
          </a:p>
        </p:txBody>
      </p:sp>
      <p:sp>
        <p:nvSpPr>
          <p:cNvPr id="18" name="文本框 17"/>
          <p:cNvSpPr txBox="1"/>
          <p:nvPr>
            <p:custDataLst>
              <p:tags r:id="rId4"/>
            </p:custDataLst>
          </p:nvPr>
        </p:nvSpPr>
        <p:spPr>
          <a:xfrm>
            <a:off x="4141081" y="834118"/>
            <a:ext cx="3335655" cy="708025"/>
          </a:xfrm>
          <a:prstGeom prst="rect">
            <a:avLst/>
          </a:prstGeom>
          <a:noFill/>
          <a:effectLst/>
        </p:spPr>
        <p:txBody>
          <a:bodyPr wrap="square" rtlCol="0">
            <a:spAutoFit/>
          </a:bodyPr>
          <a:lstStyle/>
          <a:p>
            <a:pPr algn="ctr"/>
            <a:r>
              <a:rPr lang="zh-CN" altLang="en-US" sz="4000" b="1" dirty="0">
                <a:solidFill>
                  <a:srgbClr val="0655C0"/>
                </a:solidFill>
                <a:latin typeface="微软雅黑" panose="020B0503020204020204" charset="-122"/>
                <a:ea typeface="微软雅黑" panose="020B0503020204020204" charset="-122"/>
                <a:sym typeface="思源黑体 CN Light" panose="020B0300000000000000" pitchFamily="34" charset="-122"/>
              </a:rPr>
              <a:t>汇报内容</a:t>
            </a:r>
            <a:endParaRPr lang="zh-CN" altLang="en-US" sz="4000" b="1" dirty="0">
              <a:solidFill>
                <a:srgbClr val="0655C0"/>
              </a:solidFill>
              <a:latin typeface="微软雅黑" panose="020B0503020204020204" charset="-122"/>
              <a:ea typeface="微软雅黑" panose="020B0503020204020204" charset="-122"/>
              <a:sym typeface="思源黑体 CN Light" panose="020B0300000000000000" pitchFamily="34" charset="-122"/>
            </a:endParaRPr>
          </a:p>
        </p:txBody>
      </p:sp>
      <p:sp>
        <p:nvSpPr>
          <p:cNvPr id="22" name="文本框 21"/>
          <p:cNvSpPr txBox="1"/>
          <p:nvPr>
            <p:custDataLst>
              <p:tags r:id="rId5"/>
            </p:custDataLst>
          </p:nvPr>
        </p:nvSpPr>
        <p:spPr>
          <a:xfrm>
            <a:off x="4485844" y="1592149"/>
            <a:ext cx="2786380" cy="541020"/>
          </a:xfrm>
          <a:prstGeom prst="rect">
            <a:avLst/>
          </a:prstGeom>
          <a:noFill/>
          <a:effectLst/>
        </p:spPr>
        <p:txBody>
          <a:bodyPr wrap="square" rtlCol="0">
            <a:noAutofit/>
          </a:bodyPr>
          <a:lstStyle/>
          <a:p>
            <a:pPr algn="dist"/>
            <a:r>
              <a:rPr lang="en-US" altLang="zh-CN" sz="2800" dirty="0">
                <a:solidFill>
                  <a:srgbClr val="91BCFB"/>
                </a:solidFill>
                <a:latin typeface="微软雅黑" panose="020B0503020204020204" charset="-122"/>
                <a:ea typeface="微软雅黑" panose="020B0503020204020204" charset="-122"/>
                <a:sym typeface="思源黑体 CN Light" panose="020B0300000000000000" pitchFamily="34" charset="-122"/>
              </a:rPr>
              <a:t>Report content</a:t>
            </a:r>
            <a:endParaRPr lang="en-US" altLang="zh-CN" sz="2800" dirty="0">
              <a:solidFill>
                <a:srgbClr val="91BCFB"/>
              </a:solidFill>
              <a:latin typeface="微软雅黑" panose="020B0503020204020204" charset="-122"/>
              <a:ea typeface="微软雅黑" panose="020B0503020204020204" charset="-122"/>
              <a:sym typeface="思源黑体 CN Light" panose="020B0300000000000000" pitchFamily="34" charset="-122"/>
            </a:endParaRPr>
          </a:p>
        </p:txBody>
      </p:sp>
      <p:sp>
        <p:nvSpPr>
          <p:cNvPr id="24" name="矩形 23"/>
          <p:cNvSpPr/>
          <p:nvPr>
            <p:custDataLst>
              <p:tags r:id="rId6"/>
            </p:custDataLst>
          </p:nvPr>
        </p:nvSpPr>
        <p:spPr>
          <a:xfrm>
            <a:off x="4798942" y="1558742"/>
            <a:ext cx="2019935" cy="100400"/>
          </a:xfrm>
          <a:prstGeom prst="rect">
            <a:avLst/>
          </a:prstGeom>
          <a:solidFill>
            <a:srgbClr val="CDE4FD"/>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5" name="文本框 24"/>
          <p:cNvSpPr txBox="1"/>
          <p:nvPr>
            <p:custDataLst>
              <p:tags r:id="rId7"/>
            </p:custDataLst>
          </p:nvPr>
        </p:nvSpPr>
        <p:spPr>
          <a:xfrm>
            <a:off x="1575570" y="2897771"/>
            <a:ext cx="3959106" cy="541020"/>
          </a:xfrm>
          <a:prstGeom prst="rect">
            <a:avLst/>
          </a:prstGeom>
          <a:noFill/>
        </p:spPr>
        <p:txBody>
          <a:bodyPr wrap="square" rtlCol="0" anchor="t">
            <a:noAutofit/>
          </a:bodyPr>
          <a:lstStyle/>
          <a:p>
            <a:pPr algn="l"/>
            <a:r>
              <a:rPr lang="en-US" altLang="zh-CN" sz="1600" b="1" dirty="0">
                <a:solidFill>
                  <a:schemeClr val="bg1"/>
                </a:solidFill>
                <a:effectLst/>
                <a:latin typeface="微软雅黑" panose="020B0503020204020204" charset="-122"/>
                <a:ea typeface="微软雅黑" panose="020B0503020204020204" charset="-122"/>
                <a:sym typeface="+mn-ea"/>
              </a:rPr>
              <a:t>1.1</a:t>
            </a:r>
            <a:r>
              <a:rPr lang="zh-CN" altLang="en-US" sz="1600" b="1" dirty="0">
                <a:solidFill>
                  <a:schemeClr val="bg1"/>
                </a:solidFill>
                <a:effectLst/>
                <a:latin typeface="微软雅黑" panose="020B0503020204020204" charset="-122"/>
                <a:ea typeface="微软雅黑" panose="020B0503020204020204" charset="-122"/>
                <a:sym typeface="+mn-ea"/>
              </a:rPr>
              <a:t>、销售目标达成情况</a:t>
            </a:r>
            <a:endParaRPr lang="zh-CN" altLang="en-US" sz="1600" b="1" dirty="0">
              <a:solidFill>
                <a:schemeClr val="bg1"/>
              </a:solidFill>
              <a:effectLst/>
              <a:latin typeface="微软雅黑" panose="020B0503020204020204" charset="-122"/>
              <a:ea typeface="微软雅黑" panose="020B0503020204020204" charset="-122"/>
              <a:sym typeface="+mn-ea"/>
            </a:endParaRPr>
          </a:p>
          <a:p>
            <a:pPr algn="l"/>
            <a:r>
              <a:rPr lang="en-US" altLang="zh-CN" sz="1600" b="1" dirty="0">
                <a:solidFill>
                  <a:schemeClr val="bg1"/>
                </a:solidFill>
                <a:effectLst/>
                <a:latin typeface="微软雅黑" panose="020B0503020204020204" charset="-122"/>
                <a:ea typeface="微软雅黑" panose="020B0503020204020204" charset="-122"/>
                <a:sym typeface="+mn-ea"/>
              </a:rPr>
              <a:t>1.2</a:t>
            </a:r>
            <a:r>
              <a:rPr lang="zh-CN" altLang="en-US" sz="1600" b="1" dirty="0">
                <a:solidFill>
                  <a:schemeClr val="bg1"/>
                </a:solidFill>
                <a:effectLst/>
                <a:latin typeface="微软雅黑" panose="020B0503020204020204" charset="-122"/>
                <a:ea typeface="微软雅黑" panose="020B0503020204020204" charset="-122"/>
                <a:sym typeface="+mn-ea"/>
              </a:rPr>
              <a:t>、回款情况分析（重点逾期情况分析）</a:t>
            </a:r>
            <a:endParaRPr lang="zh-CN" altLang="en-US" sz="1600" b="1" dirty="0">
              <a:solidFill>
                <a:schemeClr val="bg1"/>
              </a:solidFill>
              <a:effectLst/>
              <a:latin typeface="微软雅黑" panose="020B0503020204020204" charset="-122"/>
              <a:ea typeface="微软雅黑" panose="020B0503020204020204" charset="-122"/>
              <a:sym typeface="+mn-ea"/>
            </a:endParaRPr>
          </a:p>
        </p:txBody>
      </p:sp>
      <p:sp>
        <p:nvSpPr>
          <p:cNvPr id="32" name="文本框 31"/>
          <p:cNvSpPr txBox="1"/>
          <p:nvPr>
            <p:custDataLst>
              <p:tags r:id="rId8"/>
            </p:custDataLst>
          </p:nvPr>
        </p:nvSpPr>
        <p:spPr>
          <a:xfrm>
            <a:off x="1109948" y="2466771"/>
            <a:ext cx="4890350" cy="431000"/>
          </a:xfrm>
          <a:prstGeom prst="rect">
            <a:avLst/>
          </a:prstGeom>
          <a:noFill/>
          <a:effectLst/>
        </p:spPr>
        <p:txBody>
          <a:bodyPr wrap="square" rtlCol="0">
            <a:noAutofit/>
          </a:bodyPr>
          <a:lstStyle/>
          <a:p>
            <a:r>
              <a:rPr lang="en-US" altLang="zh-CN" sz="2400" b="1" dirty="0">
                <a:solidFill>
                  <a:schemeClr val="bg1"/>
                </a:solidFill>
                <a:latin typeface="+mj-ea"/>
                <a:ea typeface="+mj-ea"/>
                <a:cs typeface="+mj-lt"/>
                <a:sym typeface="思源黑体 CN Light" panose="020B0300000000000000" pitchFamily="34" charset="-122"/>
              </a:rPr>
              <a:t>01.</a:t>
            </a:r>
            <a:r>
              <a:rPr lang="zh-CN" altLang="en-US" sz="2400" b="1" dirty="0">
                <a:solidFill>
                  <a:schemeClr val="bg1"/>
                </a:solidFill>
                <a:latin typeface="微软雅黑" panose="020B0503020204020204" charset="-122"/>
                <a:ea typeface="微软雅黑" panose="020B0503020204020204" charset="-122"/>
                <a:sym typeface="+mn-ea"/>
              </a:rPr>
              <a:t>半年度目标</a:t>
            </a:r>
            <a:r>
              <a:rPr lang="en-US" altLang="zh-CN" sz="2400" b="1" dirty="0">
                <a:solidFill>
                  <a:schemeClr val="bg1"/>
                </a:solidFill>
                <a:latin typeface="微软雅黑" panose="020B0503020204020204" charset="-122"/>
                <a:ea typeface="微软雅黑" panose="020B0503020204020204" charset="-122"/>
                <a:sym typeface="+mn-ea"/>
              </a:rPr>
              <a:t>/</a:t>
            </a:r>
            <a:r>
              <a:rPr lang="zh-CN" altLang="en-US" sz="2400" b="1" dirty="0">
                <a:solidFill>
                  <a:schemeClr val="bg1"/>
                </a:solidFill>
                <a:latin typeface="微软雅黑" panose="020B0503020204020204" charset="-122"/>
                <a:ea typeface="微软雅黑" panose="020B0503020204020204" charset="-122"/>
                <a:sym typeface="+mn-ea"/>
              </a:rPr>
              <a:t>月度目标完成情况</a:t>
            </a:r>
            <a:endParaRPr lang="zh-CN" altLang="en-US" sz="2400" b="1" dirty="0">
              <a:solidFill>
                <a:schemeClr val="bg1"/>
              </a:solidFill>
              <a:latin typeface="微软雅黑" panose="020B0503020204020204" charset="-122"/>
              <a:ea typeface="微软雅黑" panose="020B0503020204020204" charset="-122"/>
              <a:sym typeface="+mn-ea"/>
            </a:endParaRPr>
          </a:p>
        </p:txBody>
      </p:sp>
      <p:sp>
        <p:nvSpPr>
          <p:cNvPr id="2" name="文本框 1"/>
          <p:cNvSpPr txBox="1"/>
          <p:nvPr>
            <p:custDataLst>
              <p:tags r:id="rId9"/>
            </p:custDataLst>
          </p:nvPr>
        </p:nvSpPr>
        <p:spPr>
          <a:xfrm>
            <a:off x="1575570" y="4005305"/>
            <a:ext cx="3959106" cy="541020"/>
          </a:xfrm>
          <a:prstGeom prst="rect">
            <a:avLst/>
          </a:prstGeom>
          <a:noFill/>
        </p:spPr>
        <p:txBody>
          <a:bodyPr wrap="square" rtlCol="0" anchor="t">
            <a:noAutofit/>
          </a:bodyPr>
          <a:lstStyle/>
          <a:p>
            <a:pPr algn="l"/>
            <a:r>
              <a:rPr lang="en-US" altLang="zh-CN" sz="1600" b="1" dirty="0">
                <a:solidFill>
                  <a:schemeClr val="bg1"/>
                </a:solidFill>
                <a:effectLst/>
                <a:latin typeface="微软雅黑" panose="020B0503020204020204" charset="-122"/>
                <a:ea typeface="微软雅黑" panose="020B0503020204020204" charset="-122"/>
                <a:sym typeface="+mn-ea"/>
              </a:rPr>
              <a:t>2.1</a:t>
            </a:r>
            <a:r>
              <a:rPr lang="zh-CN" altLang="en-US" sz="1600" b="1" dirty="0">
                <a:solidFill>
                  <a:schemeClr val="bg1"/>
                </a:solidFill>
                <a:effectLst/>
                <a:latin typeface="微软雅黑" panose="020B0503020204020204" charset="-122"/>
                <a:ea typeface="微软雅黑" panose="020B0503020204020204" charset="-122"/>
                <a:sym typeface="+mn-ea"/>
              </a:rPr>
              <a:t>、上半年度工作计划点检</a:t>
            </a:r>
            <a:endParaRPr lang="zh-CN" altLang="en-US" sz="1600" b="1" dirty="0">
              <a:solidFill>
                <a:schemeClr val="bg1"/>
              </a:solidFill>
              <a:effectLst/>
              <a:latin typeface="微软雅黑" panose="020B0503020204020204" charset="-122"/>
              <a:ea typeface="微软雅黑" panose="020B0503020204020204" charset="-122"/>
              <a:sym typeface="+mn-ea"/>
            </a:endParaRPr>
          </a:p>
          <a:p>
            <a:pPr algn="l"/>
            <a:r>
              <a:rPr lang="en-US" altLang="zh-CN" sz="1600" b="1" dirty="0">
                <a:solidFill>
                  <a:schemeClr val="bg1"/>
                </a:solidFill>
                <a:effectLst/>
                <a:latin typeface="微软雅黑" panose="020B0503020204020204" charset="-122"/>
                <a:ea typeface="微软雅黑" panose="020B0503020204020204" charset="-122"/>
                <a:sym typeface="+mn-ea"/>
              </a:rPr>
              <a:t>2.2</a:t>
            </a:r>
            <a:r>
              <a:rPr lang="zh-CN" altLang="en-US" sz="1600" b="1" dirty="0">
                <a:solidFill>
                  <a:schemeClr val="bg1"/>
                </a:solidFill>
                <a:effectLst/>
                <a:latin typeface="微软雅黑" panose="020B0503020204020204" charset="-122"/>
                <a:ea typeface="微软雅黑" panose="020B0503020204020204" charset="-122"/>
                <a:sym typeface="+mn-ea"/>
              </a:rPr>
              <a:t>、上半年度存在的问题分析与改善措施</a:t>
            </a:r>
            <a:endParaRPr lang="zh-CN" altLang="en-US" sz="1600" b="1" dirty="0">
              <a:solidFill>
                <a:schemeClr val="bg1"/>
              </a:solidFill>
              <a:effectLst/>
              <a:latin typeface="微软雅黑" panose="020B0503020204020204" charset="-122"/>
              <a:ea typeface="微软雅黑" panose="020B0503020204020204" charset="-122"/>
              <a:sym typeface="+mn-ea"/>
            </a:endParaRPr>
          </a:p>
        </p:txBody>
      </p:sp>
      <p:sp>
        <p:nvSpPr>
          <p:cNvPr id="3" name="文本框 2"/>
          <p:cNvSpPr txBox="1"/>
          <p:nvPr>
            <p:custDataLst>
              <p:tags r:id="rId10"/>
            </p:custDataLst>
          </p:nvPr>
        </p:nvSpPr>
        <p:spPr>
          <a:xfrm>
            <a:off x="1125823" y="3573988"/>
            <a:ext cx="4890350" cy="431000"/>
          </a:xfrm>
          <a:prstGeom prst="rect">
            <a:avLst/>
          </a:prstGeom>
          <a:noFill/>
          <a:effectLst/>
        </p:spPr>
        <p:txBody>
          <a:bodyPr wrap="square" rtlCol="0">
            <a:noAutofit/>
          </a:bodyPr>
          <a:lstStyle/>
          <a:p>
            <a:r>
              <a:rPr lang="en-US" altLang="zh-CN" sz="2400" b="1" dirty="0">
                <a:solidFill>
                  <a:schemeClr val="bg1"/>
                </a:solidFill>
                <a:latin typeface="+mj-ea"/>
                <a:ea typeface="+mj-ea"/>
                <a:cs typeface="+mj-lt"/>
                <a:sym typeface="思源黑体 CN Light" panose="020B0300000000000000" pitchFamily="34" charset="-122"/>
              </a:rPr>
              <a:t>02.</a:t>
            </a:r>
            <a:r>
              <a:rPr lang="zh-CN" altLang="en-US" sz="2400" b="1" dirty="0">
                <a:solidFill>
                  <a:schemeClr val="bg1"/>
                </a:solidFill>
                <a:latin typeface="+mj-ea"/>
                <a:ea typeface="+mj-ea"/>
                <a:cs typeface="+mj-lt"/>
                <a:sym typeface="思源黑体 CN Light" panose="020B0300000000000000" pitchFamily="34" charset="-122"/>
              </a:rPr>
              <a:t>上半年工作总结</a:t>
            </a:r>
            <a:endParaRPr lang="en-US" altLang="zh-CN" sz="2400" b="1" dirty="0">
              <a:solidFill>
                <a:schemeClr val="bg1"/>
              </a:solidFill>
              <a:latin typeface="+mj-ea"/>
              <a:ea typeface="+mj-ea"/>
              <a:cs typeface="+mj-lt"/>
              <a:sym typeface="思源黑体 CN Light" panose="020B0300000000000000" pitchFamily="34" charset="-122"/>
            </a:endParaRPr>
          </a:p>
        </p:txBody>
      </p:sp>
      <p:sp>
        <p:nvSpPr>
          <p:cNvPr id="5" name="文本框 4"/>
          <p:cNvSpPr txBox="1"/>
          <p:nvPr>
            <p:custDataLst>
              <p:tags r:id="rId11"/>
            </p:custDataLst>
          </p:nvPr>
        </p:nvSpPr>
        <p:spPr>
          <a:xfrm>
            <a:off x="1109948" y="4653114"/>
            <a:ext cx="4890350" cy="431000"/>
          </a:xfrm>
          <a:prstGeom prst="rect">
            <a:avLst/>
          </a:prstGeom>
          <a:noFill/>
          <a:effectLst/>
        </p:spPr>
        <p:txBody>
          <a:bodyPr wrap="square" rtlCol="0">
            <a:noAutofit/>
          </a:bodyPr>
          <a:lstStyle/>
          <a:p>
            <a:r>
              <a:rPr lang="en-US" altLang="zh-CN" sz="2400" b="1" dirty="0">
                <a:solidFill>
                  <a:schemeClr val="bg1"/>
                </a:solidFill>
                <a:latin typeface="+mj-ea"/>
                <a:ea typeface="+mj-ea"/>
                <a:cs typeface="+mj-lt"/>
                <a:sym typeface="思源黑体 CN Light" panose="020B0300000000000000" pitchFamily="34" charset="-122"/>
              </a:rPr>
              <a:t>03.</a:t>
            </a:r>
            <a:r>
              <a:rPr lang="zh-CN" altLang="en-US" sz="2400" b="1" dirty="0">
                <a:solidFill>
                  <a:schemeClr val="bg1"/>
                </a:solidFill>
                <a:latin typeface="+mj-ea"/>
                <a:ea typeface="+mj-ea"/>
                <a:cs typeface="+mj-lt"/>
                <a:sym typeface="思源黑体 CN Light" panose="020B0300000000000000" pitchFamily="34" charset="-122"/>
              </a:rPr>
              <a:t>下</a:t>
            </a:r>
            <a:r>
              <a:rPr lang="zh-CN" altLang="en-US" sz="2400" b="1" dirty="0">
                <a:solidFill>
                  <a:schemeClr val="bg1"/>
                </a:solidFill>
                <a:latin typeface="微软雅黑" panose="020B0503020204020204" charset="-122"/>
                <a:ea typeface="微软雅黑" panose="020B0503020204020204" charset="-122"/>
                <a:sym typeface="+mn-ea"/>
              </a:rPr>
              <a:t>半年目标及行动措施</a:t>
            </a:r>
            <a:endParaRPr lang="en-US" altLang="zh-CN" sz="2400" b="1" dirty="0">
              <a:solidFill>
                <a:schemeClr val="bg1"/>
              </a:solidFill>
              <a:latin typeface="+mj-ea"/>
              <a:ea typeface="+mj-ea"/>
              <a:cs typeface="+mj-lt"/>
              <a:sym typeface="思源黑体 CN Light" panose="020B0300000000000000" pitchFamily="34" charset="-122"/>
            </a:endParaRPr>
          </a:p>
        </p:txBody>
      </p:sp>
      <p:sp>
        <p:nvSpPr>
          <p:cNvPr id="7" name="文本框 6"/>
          <p:cNvSpPr txBox="1"/>
          <p:nvPr>
            <p:custDataLst>
              <p:tags r:id="rId12"/>
            </p:custDataLst>
          </p:nvPr>
        </p:nvSpPr>
        <p:spPr>
          <a:xfrm>
            <a:off x="6417280" y="2466771"/>
            <a:ext cx="4302194" cy="431000"/>
          </a:xfrm>
          <a:prstGeom prst="rect">
            <a:avLst/>
          </a:prstGeom>
          <a:noFill/>
          <a:effectLst/>
        </p:spPr>
        <p:txBody>
          <a:bodyPr wrap="square" rtlCol="0">
            <a:noAutofit/>
          </a:bodyPr>
          <a:lstStyle/>
          <a:p>
            <a:r>
              <a:rPr lang="en-US" altLang="zh-CN" sz="2400" b="1" dirty="0">
                <a:solidFill>
                  <a:schemeClr val="bg1"/>
                </a:solidFill>
                <a:latin typeface="+mj-ea"/>
                <a:ea typeface="+mj-ea"/>
                <a:cs typeface="+mj-lt"/>
                <a:sym typeface="思源黑体 CN Light" panose="020B0300000000000000" pitchFamily="34" charset="-122"/>
              </a:rPr>
              <a:t>04.</a:t>
            </a:r>
            <a:r>
              <a:rPr lang="zh-CN" altLang="en-US" sz="2400" b="1" dirty="0">
                <a:solidFill>
                  <a:schemeClr val="bg1"/>
                </a:solidFill>
                <a:latin typeface="+mj-ea"/>
                <a:ea typeface="+mj-ea"/>
                <a:cs typeface="+mj-lt"/>
                <a:sym typeface="思源黑体 CN Light" panose="020B0300000000000000" pitchFamily="34" charset="-122"/>
              </a:rPr>
              <a:t>竞争状态与市场机会分析</a:t>
            </a:r>
            <a:endParaRPr lang="en-US" altLang="zh-CN" sz="2400" b="1" dirty="0">
              <a:solidFill>
                <a:schemeClr val="bg1"/>
              </a:solidFill>
              <a:latin typeface="+mj-ea"/>
              <a:ea typeface="+mj-ea"/>
              <a:cs typeface="+mj-lt"/>
              <a:sym typeface="思源黑体 CN Light" panose="020B0300000000000000" pitchFamily="34" charset="-122"/>
            </a:endParaRPr>
          </a:p>
        </p:txBody>
      </p:sp>
      <p:sp>
        <p:nvSpPr>
          <p:cNvPr id="8" name="文本框 7"/>
          <p:cNvSpPr txBox="1"/>
          <p:nvPr>
            <p:custDataLst>
              <p:tags r:id="rId13"/>
            </p:custDataLst>
          </p:nvPr>
        </p:nvSpPr>
        <p:spPr>
          <a:xfrm>
            <a:off x="6417280" y="3043765"/>
            <a:ext cx="3122580" cy="431000"/>
          </a:xfrm>
          <a:prstGeom prst="rect">
            <a:avLst/>
          </a:prstGeom>
          <a:noFill/>
          <a:effectLst/>
        </p:spPr>
        <p:txBody>
          <a:bodyPr wrap="square" rtlCol="0">
            <a:noAutofit/>
          </a:bodyPr>
          <a:lstStyle/>
          <a:p>
            <a:r>
              <a:rPr lang="en-US" altLang="zh-CN" sz="2400" b="1" dirty="0">
                <a:solidFill>
                  <a:schemeClr val="bg1"/>
                </a:solidFill>
                <a:latin typeface="+mj-ea"/>
                <a:ea typeface="+mj-ea"/>
                <a:cs typeface="+mj-lt"/>
                <a:sym typeface="思源黑体 CN Light" panose="020B0300000000000000" pitchFamily="34" charset="-122"/>
              </a:rPr>
              <a:t>05.</a:t>
            </a:r>
            <a:r>
              <a:rPr lang="zh-CN" altLang="en-US" sz="2400" b="1" dirty="0">
                <a:solidFill>
                  <a:schemeClr val="bg1"/>
                </a:solidFill>
                <a:latin typeface="+mj-ea"/>
                <a:ea typeface="+mj-ea"/>
                <a:cs typeface="+mj-lt"/>
                <a:sym typeface="思源黑体 CN Light" panose="020B0300000000000000" pitchFamily="34" charset="-122"/>
              </a:rPr>
              <a:t>组织能力建设</a:t>
            </a:r>
            <a:endParaRPr lang="en-US" altLang="zh-CN" sz="2400" b="1" dirty="0">
              <a:solidFill>
                <a:schemeClr val="bg1"/>
              </a:solidFill>
              <a:latin typeface="+mj-ea"/>
              <a:ea typeface="+mj-ea"/>
              <a:cs typeface="+mj-lt"/>
              <a:sym typeface="思源黑体 CN Light" panose="020B0300000000000000" pitchFamily="34" charset="-122"/>
            </a:endParaRPr>
          </a:p>
        </p:txBody>
      </p:sp>
    </p:spTree>
    <p:custDataLst>
      <p:tags r:id="rId1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单圆角矩形 6"/>
          <p:cNvSpPr/>
          <p:nvPr>
            <p:custDataLst>
              <p:tags r:id="rId1"/>
            </p:custDataLst>
          </p:nvPr>
        </p:nvSpPr>
        <p:spPr>
          <a:xfrm>
            <a:off x="9072880" y="556895"/>
            <a:ext cx="455930" cy="210185"/>
          </a:xfrm>
          <a:prstGeom prst="round1Rect">
            <a:avLst/>
          </a:prstGeom>
          <a:gradFill>
            <a:gsLst>
              <a:gs pos="0">
                <a:srgbClr val="D9F2FC"/>
              </a:gs>
              <a:gs pos="100000">
                <a:srgbClr val="89C3F3"/>
              </a:gs>
            </a:gsLst>
            <a:lin ang="90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noFill/>
              </a:ln>
            </a:endParaRPr>
          </a:p>
        </p:txBody>
      </p:sp>
      <p:sp>
        <p:nvSpPr>
          <p:cNvPr id="6" name="文本框 5"/>
          <p:cNvSpPr txBox="1"/>
          <p:nvPr>
            <p:custDataLst>
              <p:tags r:id="rId2"/>
            </p:custDataLst>
          </p:nvPr>
        </p:nvSpPr>
        <p:spPr>
          <a:xfrm>
            <a:off x="9053830" y="505460"/>
            <a:ext cx="2947035" cy="306705"/>
          </a:xfrm>
          <a:prstGeom prst="rect">
            <a:avLst/>
          </a:prstGeom>
          <a:noFill/>
        </p:spPr>
        <p:txBody>
          <a:bodyPr wrap="square" rtlCol="0">
            <a:spAutoFit/>
          </a:bodyPr>
          <a:lstStyle/>
          <a:p>
            <a:r>
              <a:rPr lang="zh-CN" altLang="en-US" sz="1400">
                <a:solidFill>
                  <a:srgbClr val="0043C1"/>
                </a:solidFill>
                <a:latin typeface="思源黑体 CN Bold" panose="020B0800000000000000" charset="-122"/>
                <a:ea typeface="思源黑体 CN Bold" panose="020B0800000000000000" charset="-122"/>
              </a:rPr>
              <a:t>守护生命健康</a:t>
            </a:r>
            <a:r>
              <a:rPr lang="en-US" altLang="zh-CN" sz="1400">
                <a:solidFill>
                  <a:srgbClr val="0043C1"/>
                </a:solidFill>
                <a:latin typeface="思源黑体 CN Bold" panose="020B0800000000000000" charset="-122"/>
                <a:ea typeface="思源黑体 CN Bold" panose="020B0800000000000000" charset="-122"/>
              </a:rPr>
              <a:t>  </a:t>
            </a:r>
            <a:r>
              <a:rPr lang="zh-CN" altLang="en-US" sz="1400">
                <a:solidFill>
                  <a:srgbClr val="0043C1"/>
                </a:solidFill>
                <a:latin typeface="思源黑体 CN Bold" panose="020B0800000000000000" charset="-122"/>
                <a:ea typeface="思源黑体 CN Bold" panose="020B0800000000000000" charset="-122"/>
              </a:rPr>
              <a:t>缔造美好生活</a:t>
            </a:r>
            <a:endParaRPr lang="zh-CN" altLang="en-US" sz="1400">
              <a:solidFill>
                <a:srgbClr val="0043C1"/>
              </a:solidFill>
              <a:latin typeface="思源黑体 CN Bold" panose="020B0800000000000000" charset="-122"/>
              <a:ea typeface="思源黑体 CN Bold" panose="020B0800000000000000" charset="-122"/>
            </a:endParaRPr>
          </a:p>
        </p:txBody>
      </p:sp>
      <p:cxnSp>
        <p:nvCxnSpPr>
          <p:cNvPr id="10" name="直接连接符 9"/>
          <p:cNvCxnSpPr/>
          <p:nvPr>
            <p:custDataLst>
              <p:tags r:id="rId3"/>
            </p:custDataLst>
          </p:nvPr>
        </p:nvCxnSpPr>
        <p:spPr>
          <a:xfrm>
            <a:off x="9053830" y="547370"/>
            <a:ext cx="0" cy="220980"/>
          </a:xfrm>
          <a:prstGeom prst="line">
            <a:avLst/>
          </a:prstGeom>
          <a:ln w="25400">
            <a:solidFill>
              <a:srgbClr val="0070C0"/>
            </a:solidFill>
          </a:ln>
        </p:spPr>
        <p:style>
          <a:lnRef idx="2">
            <a:schemeClr val="accent1"/>
          </a:lnRef>
          <a:fillRef idx="0">
            <a:srgbClr val="FFFFFF"/>
          </a:fillRef>
          <a:effectRef idx="0">
            <a:srgbClr val="FFFFFF"/>
          </a:effectRef>
          <a:fontRef idx="minor">
            <a:schemeClr val="tx1"/>
          </a:fontRef>
        </p:style>
      </p:cxnSp>
      <p:sp>
        <p:nvSpPr>
          <p:cNvPr id="3" name="文本框 2"/>
          <p:cNvSpPr txBox="1"/>
          <p:nvPr/>
        </p:nvSpPr>
        <p:spPr>
          <a:xfrm>
            <a:off x="1140000" y="5776073"/>
            <a:ext cx="6553606" cy="307777"/>
          </a:xfrm>
          <a:prstGeom prst="rect">
            <a:avLst/>
          </a:prstGeom>
          <a:noFill/>
        </p:spPr>
        <p:txBody>
          <a:bodyPr wrap="square">
            <a:spAutoFit/>
          </a:bodyPr>
          <a:lstStyle/>
          <a:p>
            <a:r>
              <a:rPr lang="zh-CN" altLang="en-US" sz="1400" dirty="0">
                <a:solidFill>
                  <a:srgbClr val="FF0000"/>
                </a:solidFill>
                <a:latin typeface="微软雅黑" panose="020B0503020204020204" charset="-122"/>
              </a:rPr>
              <a:t>说明：按表样，对照上年度，以半年度周期看同比变化</a:t>
            </a:r>
            <a:endParaRPr lang="en-US" altLang="zh-CN" sz="1400" dirty="0">
              <a:solidFill>
                <a:srgbClr val="FF0000"/>
              </a:solidFill>
              <a:latin typeface="微软雅黑" panose="020B0503020204020204" charset="-122"/>
            </a:endParaRPr>
          </a:p>
        </p:txBody>
      </p:sp>
      <p:pic>
        <p:nvPicPr>
          <p:cNvPr id="8" name="图片 7" descr="宝锐生物PPT 2"/>
          <p:cNvPicPr>
            <a:picLocks noChangeAspect="1"/>
          </p:cNvPicPr>
          <p:nvPr>
            <p:custDataLst>
              <p:tags r:id="rId4"/>
            </p:custDataLst>
          </p:nvPr>
        </p:nvPicPr>
        <p:blipFill>
          <a:blip r:embed="rId5"/>
          <a:stretch>
            <a:fillRect/>
          </a:stretch>
        </p:blipFill>
        <p:spPr>
          <a:xfrm>
            <a:off x="0" y="384175"/>
            <a:ext cx="2555240" cy="557530"/>
          </a:xfrm>
          <a:prstGeom prst="rect">
            <a:avLst/>
          </a:prstGeom>
        </p:spPr>
      </p:pic>
      <p:sp>
        <p:nvSpPr>
          <p:cNvPr id="9" name="文本框 8"/>
          <p:cNvSpPr txBox="1"/>
          <p:nvPr>
            <p:custDataLst>
              <p:tags r:id="rId6"/>
            </p:custDataLst>
          </p:nvPr>
        </p:nvSpPr>
        <p:spPr>
          <a:xfrm>
            <a:off x="554990" y="393700"/>
            <a:ext cx="1602105"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charset="-122"/>
                <a:ea typeface="微软雅黑" panose="020B0503020204020204" charset="-122"/>
                <a:cs typeface="微软雅黑" panose="020B0503020204020204" charset="-122"/>
                <a:sym typeface="+mn-ea"/>
              </a:rPr>
              <a:t> 目标达成</a:t>
            </a:r>
            <a:endParaRPr lang="zh-CN" altLang="en-US" sz="2400" b="1" spc="600"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aphicFrame>
        <p:nvGraphicFramePr>
          <p:cNvPr id="5" name="表格 4"/>
          <p:cNvGraphicFramePr/>
          <p:nvPr>
            <p:custDataLst>
              <p:tags r:id="rId7"/>
            </p:custDataLst>
          </p:nvPr>
        </p:nvGraphicFramePr>
        <p:xfrm>
          <a:off x="0" y="1106170"/>
          <a:ext cx="12191365" cy="2177415"/>
        </p:xfrm>
        <a:graphic>
          <a:graphicData uri="http://schemas.openxmlformats.org/drawingml/2006/table">
            <a:tbl>
              <a:tblPr/>
              <a:tblGrid>
                <a:gridCol w="1057910"/>
                <a:gridCol w="1484630"/>
                <a:gridCol w="1485265"/>
                <a:gridCol w="1456055"/>
                <a:gridCol w="1118235"/>
                <a:gridCol w="1117600"/>
                <a:gridCol w="1118235"/>
                <a:gridCol w="1117600"/>
                <a:gridCol w="1118235"/>
                <a:gridCol w="1117600"/>
              </a:tblGrid>
              <a:tr h="325120">
                <a:tc gridSpan="10">
                  <a:txBody>
                    <a:bodyPr/>
                    <a:p>
                      <a:pPr algn="ctr" fontAlgn="ctr"/>
                      <a:r>
                        <a:rPr lang="en-US" altLang="zh-CN" sz="1600" b="1" i="0">
                          <a:solidFill>
                            <a:srgbClr val="FFFFFF"/>
                          </a:solidFill>
                          <a:latin typeface="宋体"/>
                          <a:ea typeface="宋体"/>
                        </a:rPr>
                        <a:t>2026</a:t>
                      </a:r>
                      <a:r>
                        <a:rPr lang="zh-CN" altLang="en-US" sz="1600" b="1" i="0">
                          <a:solidFill>
                            <a:srgbClr val="FFFFFF"/>
                          </a:solidFill>
                          <a:latin typeface="宋体"/>
                          <a:ea typeface="宋体"/>
                        </a:rPr>
                        <a:t>半年度销售目标达成情况及数据分析</a:t>
                      </a:r>
                      <a:endParaRPr lang="zh-CN" altLang="en-US" sz="1600" b="1" i="0">
                        <a:solidFill>
                          <a:srgbClr val="FFFFFF"/>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a:noFill/>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4874CB"/>
                    </a:solidFill>
                  </a:tcPr>
                </a:tc>
                <a:tc hMerge="1">
                  <a:tcP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tcPr>
                </a:tc>
                <a:tc hMerge="1">
                  <a:tcP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tcPr>
                </a:tc>
                <a:tc hMerge="1">
                  <a:tcP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tcPr>
                </a:tc>
                <a:tc hMerge="1">
                  <a:tcP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tcPr>
                </a:tc>
                <a:tc hMerge="1">
                  <a:tcP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tcPr>
                </a:tc>
                <a:tc hMerge="1">
                  <a:tcP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tcPr>
                </a:tc>
                <a:tc hMerge="1">
                  <a:tcP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tcPr>
                </a:tc>
                <a:tc hMerge="1">
                  <a:tcP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tcPr>
                </a:tc>
                <a:tc hMerge="1">
                  <a:tcPr>
                    <a:lnR>
                      <a:noFill/>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tcPr>
                </a:tc>
              </a:tr>
              <a:tr h="904240">
                <a:tc rowSpan="2">
                  <a:txBody>
                    <a:bodyPr/>
                    <a:p>
                      <a:pPr algn="ctr" fontAlgn="ctr"/>
                      <a:r>
                        <a:rPr lang="zh-CN" altLang="en-US" sz="1200" b="0" i="0">
                          <a:solidFill>
                            <a:srgbClr val="000000"/>
                          </a:solidFill>
                          <a:latin typeface="宋体"/>
                          <a:ea typeface="宋体"/>
                        </a:rPr>
                        <a:t>销售年度</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rowSpan="2">
                  <a:txBody>
                    <a:bodyPr/>
                    <a:p>
                      <a:pPr algn="ctr" fontAlgn="ctr"/>
                      <a:r>
                        <a:rPr lang="zh-CN" altLang="en-US" sz="1200" b="0" i="0">
                          <a:solidFill>
                            <a:srgbClr val="000000"/>
                          </a:solidFill>
                          <a:latin typeface="宋体"/>
                          <a:ea typeface="宋体"/>
                        </a:rPr>
                        <a:t>年度目标 （万元）</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rowSpan="2">
                  <a:txBody>
                    <a:bodyPr/>
                    <a:p>
                      <a:pPr algn="ctr" fontAlgn="ctr"/>
                      <a:r>
                        <a:rPr lang="zh-CN" altLang="en-US" sz="1200" b="0" i="0">
                          <a:solidFill>
                            <a:srgbClr val="000000"/>
                          </a:solidFill>
                          <a:latin typeface="宋体"/>
                          <a:ea typeface="宋体"/>
                        </a:rPr>
                        <a:t>实际完成 （万元）</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rowSpan="2">
                  <a:txBody>
                    <a:bodyPr/>
                    <a:p>
                      <a:pPr algn="ctr" fontAlgn="ctr"/>
                      <a:r>
                        <a:rPr lang="zh-CN" altLang="en-US" sz="1200" b="0" i="0">
                          <a:solidFill>
                            <a:srgbClr val="000000"/>
                          </a:solidFill>
                          <a:latin typeface="宋体"/>
                          <a:ea typeface="宋体"/>
                        </a:rPr>
                        <a:t>年度完成率 （</a:t>
                      </a:r>
                      <a:r>
                        <a:rPr lang="en-US" altLang="zh-CN" sz="1200" b="0" i="0">
                          <a:solidFill>
                            <a:srgbClr val="000000"/>
                          </a:solidFill>
                          <a:latin typeface="宋体"/>
                          <a:ea typeface="宋体"/>
                        </a:rPr>
                        <a:t>%</a:t>
                      </a:r>
                      <a:r>
                        <a:rPr lang="zh-CN" altLang="en-US" sz="1200" b="0" i="0">
                          <a:solidFill>
                            <a:srgbClr val="000000"/>
                          </a:solidFill>
                          <a:latin typeface="宋体"/>
                          <a:ea typeface="宋体"/>
                        </a:rPr>
                        <a:t>）</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gridSpan="6">
                  <a:txBody>
                    <a:bodyPr/>
                    <a:p>
                      <a:pPr algn="ctr" fontAlgn="ctr"/>
                      <a:r>
                        <a:rPr lang="zh-CN" altLang="en-US" sz="1200" b="0" i="0">
                          <a:solidFill>
                            <a:srgbClr val="000000"/>
                          </a:solidFill>
                          <a:latin typeface="宋体"/>
                          <a:ea typeface="宋体"/>
                        </a:rPr>
                        <a:t>月度销售额（万元）</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a:noFill/>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hMerge="1">
                  <a:tcPr>
                    <a:lnT w="12700" cap="flat" cmpd="sng">
                      <a:solidFill>
                        <a:srgbClr val="4874CB"/>
                      </a:solidFill>
                      <a:prstDash val="solid"/>
                      <a:headEnd type="none" w="med" len="med"/>
                      <a:tailEnd type="none" w="med" len="med"/>
                    </a:lnT>
                  </a:tcPr>
                </a:tc>
                <a:tc hMerge="1">
                  <a:tcPr>
                    <a:lnT w="12700" cap="flat" cmpd="sng">
                      <a:solidFill>
                        <a:srgbClr val="4874CB"/>
                      </a:solidFill>
                      <a:prstDash val="solid"/>
                      <a:headEnd type="none" w="med" len="med"/>
                      <a:tailEnd type="none" w="med" len="med"/>
                    </a:lnT>
                  </a:tcPr>
                </a:tc>
                <a:tc hMerge="1">
                  <a:tcPr>
                    <a:lnT w="12700" cap="flat" cmpd="sng">
                      <a:solidFill>
                        <a:srgbClr val="4874CB"/>
                      </a:solidFill>
                      <a:prstDash val="solid"/>
                      <a:headEnd type="none" w="med" len="med"/>
                      <a:tailEnd type="none" w="med" len="med"/>
                    </a:lnT>
                  </a:tcPr>
                </a:tc>
                <a:tc hMerge="1">
                  <a:tcPr>
                    <a:lnT w="12700" cap="flat" cmpd="sng">
                      <a:solidFill>
                        <a:srgbClr val="4874CB"/>
                      </a:solidFill>
                      <a:prstDash val="solid"/>
                      <a:headEnd type="none" w="med" len="med"/>
                      <a:tailEnd type="none" w="med" len="med"/>
                    </a:lnT>
                  </a:tcPr>
                </a:tc>
                <a:tc hMerge="1">
                  <a:tcPr>
                    <a:lnR>
                      <a:noFill/>
                    </a:lnR>
                    <a:lnT w="12700" cap="flat" cmpd="sng">
                      <a:solidFill>
                        <a:srgbClr val="4874CB"/>
                      </a:solidFill>
                      <a:prstDash val="solid"/>
                      <a:headEnd type="none" w="med" len="med"/>
                      <a:tailEnd type="none" w="med" len="med"/>
                    </a:lnT>
                  </a:tcPr>
                </a:tc>
              </a:tr>
              <a:tr h="245745">
                <a:tc vMerge="1">
                  <a:tcPr>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B w="12700" cap="flat" cmpd="sng">
                      <a:solidFill>
                        <a:srgbClr val="4874CB"/>
                      </a:solidFill>
                      <a:prstDash val="solid"/>
                      <a:headEnd type="none" w="med" len="med"/>
                      <a:tailEnd type="none" w="med" len="med"/>
                    </a:lnB>
                  </a:tcPr>
                </a:tc>
                <a:tc vMerge="1">
                  <a:tcPr>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B w="12700" cap="flat" cmpd="sng">
                      <a:solidFill>
                        <a:srgbClr val="4874CB"/>
                      </a:solidFill>
                      <a:prstDash val="solid"/>
                      <a:headEnd type="none" w="med" len="med"/>
                      <a:tailEnd type="none" w="med" len="med"/>
                    </a:lnB>
                  </a:tcPr>
                </a:tc>
                <a:tc vMerge="1">
                  <a:tcPr>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B w="12700" cap="flat" cmpd="sng">
                      <a:solidFill>
                        <a:srgbClr val="4874CB"/>
                      </a:solidFill>
                      <a:prstDash val="solid"/>
                      <a:headEnd type="none" w="med" len="med"/>
                      <a:tailEnd type="none" w="med" len="med"/>
                    </a:lnB>
                  </a:tcPr>
                </a:tc>
                <a:tc vMerge="1">
                  <a:tcPr>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B w="12700" cap="flat" cmpd="sng">
                      <a:solidFill>
                        <a:srgbClr val="4874CB"/>
                      </a:solidFill>
                      <a:prstDash val="solid"/>
                      <a:headEnd type="none" w="med" len="med"/>
                      <a:tailEnd type="none" w="med" len="med"/>
                    </a:lnB>
                  </a:tcPr>
                </a:tc>
                <a:tc>
                  <a:txBody>
                    <a:bodyPr/>
                    <a:p>
                      <a:pPr algn="ctr" fontAlgn="ctr"/>
                      <a:r>
                        <a:rPr lang="en-US" altLang="zh-CN" sz="1200" b="0" i="0">
                          <a:solidFill>
                            <a:srgbClr val="000000"/>
                          </a:solidFill>
                          <a:latin typeface="宋体"/>
                          <a:ea typeface="宋体"/>
                        </a:rPr>
                        <a:t>1</a:t>
                      </a:r>
                      <a:r>
                        <a:rPr lang="zh-CN" altLang="en-US" sz="1200" b="0" i="0">
                          <a:solidFill>
                            <a:srgbClr val="000000"/>
                          </a:solidFill>
                          <a:latin typeface="宋体"/>
                          <a:ea typeface="宋体"/>
                        </a:rPr>
                        <a:t>月</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200" b="0" i="0">
                          <a:solidFill>
                            <a:srgbClr val="000000"/>
                          </a:solidFill>
                          <a:latin typeface="宋体"/>
                          <a:ea typeface="宋体"/>
                        </a:rPr>
                        <a:t>2</a:t>
                      </a:r>
                      <a:r>
                        <a:rPr lang="zh-CN" altLang="en-US" sz="1200" b="0" i="0">
                          <a:solidFill>
                            <a:srgbClr val="000000"/>
                          </a:solidFill>
                          <a:latin typeface="宋体"/>
                          <a:ea typeface="宋体"/>
                        </a:rPr>
                        <a:t>月</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200" b="0" i="0">
                          <a:solidFill>
                            <a:srgbClr val="000000"/>
                          </a:solidFill>
                          <a:latin typeface="宋体"/>
                          <a:ea typeface="宋体"/>
                        </a:rPr>
                        <a:t>3</a:t>
                      </a:r>
                      <a:r>
                        <a:rPr lang="zh-CN" altLang="en-US" sz="1200" b="0" i="0">
                          <a:solidFill>
                            <a:srgbClr val="000000"/>
                          </a:solidFill>
                          <a:latin typeface="宋体"/>
                          <a:ea typeface="宋体"/>
                        </a:rPr>
                        <a:t>月</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200" b="0" i="0">
                          <a:solidFill>
                            <a:srgbClr val="000000"/>
                          </a:solidFill>
                          <a:latin typeface="宋体"/>
                          <a:ea typeface="宋体"/>
                        </a:rPr>
                        <a:t>4</a:t>
                      </a:r>
                      <a:r>
                        <a:rPr lang="zh-CN" altLang="en-US" sz="1200" b="0" i="0">
                          <a:solidFill>
                            <a:srgbClr val="000000"/>
                          </a:solidFill>
                          <a:latin typeface="宋体"/>
                          <a:ea typeface="宋体"/>
                        </a:rPr>
                        <a:t>月</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200" b="0" i="0">
                          <a:solidFill>
                            <a:srgbClr val="000000"/>
                          </a:solidFill>
                          <a:latin typeface="宋体"/>
                          <a:ea typeface="宋体"/>
                        </a:rPr>
                        <a:t>5</a:t>
                      </a:r>
                      <a:r>
                        <a:rPr lang="zh-CN" altLang="en-US" sz="1200" b="0" i="0">
                          <a:solidFill>
                            <a:srgbClr val="000000"/>
                          </a:solidFill>
                          <a:latin typeface="宋体"/>
                          <a:ea typeface="宋体"/>
                        </a:rPr>
                        <a:t>月</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200" b="0" i="0">
                          <a:solidFill>
                            <a:srgbClr val="000000"/>
                          </a:solidFill>
                          <a:latin typeface="宋体"/>
                          <a:ea typeface="宋体"/>
                        </a:rPr>
                        <a:t>6</a:t>
                      </a:r>
                      <a:r>
                        <a:rPr lang="zh-CN" altLang="en-US" sz="1200" b="0" i="0">
                          <a:solidFill>
                            <a:srgbClr val="000000"/>
                          </a:solidFill>
                          <a:latin typeface="宋体"/>
                          <a:ea typeface="宋体"/>
                        </a:rPr>
                        <a:t>月</a:t>
                      </a:r>
                      <a:endParaRPr lang="zh-CN" altLang="en-US" sz="12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a:noFill/>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r>
              <a:tr h="351155">
                <a:tc>
                  <a:txBody>
                    <a:bodyPr/>
                    <a:p>
                      <a:pPr algn="ctr" fontAlgn="ctr"/>
                      <a:r>
                        <a:rPr lang="en-US" altLang="zh-CN" sz="1800" b="0" i="0">
                          <a:solidFill>
                            <a:srgbClr val="000000"/>
                          </a:solidFill>
                          <a:latin typeface="宋体"/>
                          <a:ea typeface="宋体"/>
                        </a:rPr>
                        <a:t>2025</a:t>
                      </a:r>
                      <a:r>
                        <a:rPr lang="zh-CN" altLang="en-US" sz="1800" b="0" i="0">
                          <a:solidFill>
                            <a:srgbClr val="000000"/>
                          </a:solidFill>
                          <a:latin typeface="宋体"/>
                          <a:ea typeface="宋体"/>
                        </a:rPr>
                        <a:t>年</a:t>
                      </a:r>
                      <a:endParaRPr lang="zh-CN" altLang="en-US"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6000</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1587</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26.45%</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333</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349</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242</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216</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228</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219</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a:noFill/>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r>
              <a:tr h="351155">
                <a:tc>
                  <a:txBody>
                    <a:bodyPr/>
                    <a:p>
                      <a:pPr algn="ctr" fontAlgn="ctr"/>
                      <a:r>
                        <a:rPr lang="en-US" altLang="zh-CN" sz="1800" b="0" i="0">
                          <a:solidFill>
                            <a:srgbClr val="000000"/>
                          </a:solidFill>
                          <a:latin typeface="宋体"/>
                          <a:ea typeface="宋体"/>
                        </a:rPr>
                        <a:t>2026</a:t>
                      </a:r>
                      <a:r>
                        <a:rPr lang="zh-CN" altLang="en-US" sz="1800" b="0" i="0">
                          <a:solidFill>
                            <a:srgbClr val="000000"/>
                          </a:solidFill>
                          <a:latin typeface="宋体"/>
                          <a:ea typeface="宋体"/>
                        </a:rPr>
                        <a:t>年</a:t>
                      </a:r>
                      <a:endParaRPr lang="zh-CN" altLang="en-US"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6950</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2162.8</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32.50%</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437</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184</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468</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323</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301</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w="12700" cap="flat" cmpd="sng">
                      <a:solidFill>
                        <a:srgbClr val="4874CB"/>
                      </a:solidFill>
                      <a:prstDash val="solid"/>
                      <a:headEnd type="none" w="med" len="med"/>
                      <a:tailEnd type="none" w="med" len="med"/>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c>
                  <a:txBody>
                    <a:bodyPr/>
                    <a:p>
                      <a:pPr algn="ctr" fontAlgn="ctr"/>
                      <a:r>
                        <a:rPr lang="en-US" altLang="zh-CN" sz="1800" b="0" i="0">
                          <a:solidFill>
                            <a:srgbClr val="000000"/>
                          </a:solidFill>
                          <a:latin typeface="宋体"/>
                          <a:ea typeface="宋体"/>
                        </a:rPr>
                        <a:t>428</a:t>
                      </a:r>
                      <a:endParaRPr lang="en-US" altLang="zh-CN" sz="1800" b="0" i="0">
                        <a:solidFill>
                          <a:srgbClr val="000000"/>
                        </a:solidFill>
                        <a:latin typeface="宋体"/>
                        <a:ea typeface="宋体"/>
                      </a:endParaRPr>
                    </a:p>
                  </a:txBody>
                  <a:tcPr marL="13017" marR="13017" marT="13017" marB="0" anchor="ctr" anchorCtr="0">
                    <a:lnL w="12700" cap="flat" cmpd="sng">
                      <a:solidFill>
                        <a:srgbClr val="4874CB"/>
                      </a:solidFill>
                      <a:prstDash val="solid"/>
                      <a:headEnd type="none" w="med" len="med"/>
                      <a:tailEnd type="none" w="med" len="med"/>
                    </a:lnL>
                    <a:lnR>
                      <a:noFill/>
                    </a:lnR>
                    <a:lnT w="12700" cap="flat" cmpd="sng">
                      <a:solidFill>
                        <a:srgbClr val="4874CB"/>
                      </a:solidFill>
                      <a:prstDash val="solid"/>
                      <a:headEnd type="none" w="med" len="med"/>
                      <a:tailEnd type="none" w="med" len="med"/>
                    </a:lnT>
                    <a:lnB w="12700" cap="flat" cmpd="sng">
                      <a:solidFill>
                        <a:srgbClr val="4874CB"/>
                      </a:solidFill>
                      <a:prstDash val="solid"/>
                      <a:headEnd type="none" w="med" len="med"/>
                      <a:tailEnd type="none" w="med" len="med"/>
                    </a:lnB>
                    <a:solidFill>
                      <a:srgbClr val="FFFFFF"/>
                    </a:solidFill>
                  </a:tcPr>
                </a:tc>
              </a:tr>
            </a:tbl>
          </a:graphicData>
        </a:graphic>
      </p:graphicFrame>
      <p:pic>
        <p:nvPicPr>
          <p:cNvPr id="13" name="图片 12"/>
          <p:cNvPicPr>
            <a:picLocks noChangeAspect="1"/>
          </p:cNvPicPr>
          <p:nvPr/>
        </p:nvPicPr>
        <p:blipFill>
          <a:blip r:embed="rId8"/>
          <a:stretch>
            <a:fillRect/>
          </a:stretch>
        </p:blipFill>
        <p:spPr>
          <a:xfrm>
            <a:off x="0" y="3424555"/>
            <a:ext cx="9840595" cy="3433445"/>
          </a:xfrm>
          <a:prstGeom prst="rect">
            <a:avLst/>
          </a:prstGeom>
        </p:spPr>
      </p:pic>
    </p:spTree>
    <p:custDataLst>
      <p:tags r:id="rId9"/>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3308985" y="3446145"/>
            <a:ext cx="5573395" cy="3411855"/>
          </a:xfrm>
          <a:prstGeom prst="rect">
            <a:avLst/>
          </a:prstGeom>
        </p:spPr>
      </p:pic>
      <p:pic>
        <p:nvPicPr>
          <p:cNvPr id="8" name="图片 7"/>
          <p:cNvPicPr>
            <a:picLocks noChangeAspect="1"/>
          </p:cNvPicPr>
          <p:nvPr/>
        </p:nvPicPr>
        <p:blipFill>
          <a:blip r:embed="rId2"/>
          <a:stretch>
            <a:fillRect/>
          </a:stretch>
        </p:blipFill>
        <p:spPr>
          <a:xfrm>
            <a:off x="0" y="1358900"/>
            <a:ext cx="12192000" cy="1861185"/>
          </a:xfrm>
          <a:prstGeom prst="rect">
            <a:avLst/>
          </a:prstGeom>
        </p:spPr>
      </p:pic>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宝锐生物PPT 2"/>
          <p:cNvPicPr>
            <a:picLocks noChangeAspect="1"/>
          </p:cNvPicPr>
          <p:nvPr>
            <p:custDataLst>
              <p:tags r:id="rId1"/>
            </p:custDataLst>
          </p:nvPr>
        </p:nvPicPr>
        <p:blipFill>
          <a:blip r:embed="rId2"/>
          <a:stretch>
            <a:fillRect/>
          </a:stretch>
        </p:blipFill>
        <p:spPr>
          <a:xfrm>
            <a:off x="0" y="384175"/>
            <a:ext cx="2555240" cy="557530"/>
          </a:xfrm>
          <a:prstGeom prst="rect">
            <a:avLst/>
          </a:prstGeom>
        </p:spPr>
      </p:pic>
      <p:sp>
        <p:nvSpPr>
          <p:cNvPr id="7" name="单圆角矩形 6"/>
          <p:cNvSpPr/>
          <p:nvPr>
            <p:custDataLst>
              <p:tags r:id="rId3"/>
            </p:custDataLst>
          </p:nvPr>
        </p:nvSpPr>
        <p:spPr>
          <a:xfrm>
            <a:off x="9072880" y="556895"/>
            <a:ext cx="455930" cy="210185"/>
          </a:xfrm>
          <a:prstGeom prst="round1Rect">
            <a:avLst/>
          </a:prstGeom>
          <a:gradFill>
            <a:gsLst>
              <a:gs pos="0">
                <a:srgbClr val="D9F2FC"/>
              </a:gs>
              <a:gs pos="100000">
                <a:srgbClr val="89C3F3"/>
              </a:gs>
            </a:gsLst>
            <a:lin ang="90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noFill/>
              </a:ln>
            </a:endParaRPr>
          </a:p>
        </p:txBody>
      </p:sp>
      <p:sp>
        <p:nvSpPr>
          <p:cNvPr id="6" name="文本框 5"/>
          <p:cNvSpPr txBox="1"/>
          <p:nvPr>
            <p:custDataLst>
              <p:tags r:id="rId4"/>
            </p:custDataLst>
          </p:nvPr>
        </p:nvSpPr>
        <p:spPr>
          <a:xfrm>
            <a:off x="9053830" y="505460"/>
            <a:ext cx="2947035" cy="306705"/>
          </a:xfrm>
          <a:prstGeom prst="rect">
            <a:avLst/>
          </a:prstGeom>
          <a:noFill/>
        </p:spPr>
        <p:txBody>
          <a:bodyPr wrap="square" rtlCol="0">
            <a:spAutoFit/>
          </a:bodyPr>
          <a:lstStyle/>
          <a:p>
            <a:r>
              <a:rPr lang="zh-CN" altLang="en-US" sz="1400">
                <a:solidFill>
                  <a:srgbClr val="0043C1"/>
                </a:solidFill>
                <a:latin typeface="思源黑体 CN Bold" panose="020B0800000000000000" charset="-122"/>
                <a:ea typeface="思源黑体 CN Bold" panose="020B0800000000000000" charset="-122"/>
              </a:rPr>
              <a:t>守护生命健康</a:t>
            </a:r>
            <a:r>
              <a:rPr lang="en-US" altLang="zh-CN" sz="1400">
                <a:solidFill>
                  <a:srgbClr val="0043C1"/>
                </a:solidFill>
                <a:latin typeface="思源黑体 CN Bold" panose="020B0800000000000000" charset="-122"/>
                <a:ea typeface="思源黑体 CN Bold" panose="020B0800000000000000" charset="-122"/>
              </a:rPr>
              <a:t>  </a:t>
            </a:r>
            <a:r>
              <a:rPr lang="zh-CN" altLang="en-US" sz="1400">
                <a:solidFill>
                  <a:srgbClr val="0043C1"/>
                </a:solidFill>
                <a:latin typeface="思源黑体 CN Bold" panose="020B0800000000000000" charset="-122"/>
                <a:ea typeface="思源黑体 CN Bold" panose="020B0800000000000000" charset="-122"/>
              </a:rPr>
              <a:t>缔造美好生活</a:t>
            </a:r>
            <a:endParaRPr lang="zh-CN" altLang="en-US" sz="1400">
              <a:solidFill>
                <a:srgbClr val="0043C1"/>
              </a:solidFill>
              <a:latin typeface="思源黑体 CN Bold" panose="020B0800000000000000" charset="-122"/>
              <a:ea typeface="思源黑体 CN Bold" panose="020B0800000000000000" charset="-122"/>
            </a:endParaRPr>
          </a:p>
        </p:txBody>
      </p:sp>
      <p:cxnSp>
        <p:nvCxnSpPr>
          <p:cNvPr id="10" name="直接连接符 9"/>
          <p:cNvCxnSpPr/>
          <p:nvPr>
            <p:custDataLst>
              <p:tags r:id="rId5"/>
            </p:custDataLst>
          </p:nvPr>
        </p:nvCxnSpPr>
        <p:spPr>
          <a:xfrm>
            <a:off x="9053830" y="547370"/>
            <a:ext cx="0" cy="220980"/>
          </a:xfrm>
          <a:prstGeom prst="line">
            <a:avLst/>
          </a:prstGeom>
          <a:ln w="25400">
            <a:solidFill>
              <a:srgbClr val="0070C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554990" y="393700"/>
            <a:ext cx="1602105"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charset="-122"/>
                <a:ea typeface="微软雅黑" panose="020B0503020204020204" charset="-122"/>
                <a:cs typeface="微软雅黑" panose="020B0503020204020204" charset="-122"/>
                <a:sym typeface="+mn-ea"/>
              </a:rPr>
              <a:t> 回款达成</a:t>
            </a:r>
            <a:endParaRPr lang="zh-CN" altLang="en-US" sz="2400" b="1" spc="600"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aphicFrame>
        <p:nvGraphicFramePr>
          <p:cNvPr id="2" name="对象 1">
            <a:hlinkClick r:id="" action="ppaction://ole?verb="/>
          </p:cNvPr>
          <p:cNvGraphicFramePr>
            <a:graphicFrameLocks noChangeAspect="1"/>
          </p:cNvGraphicFramePr>
          <p:nvPr/>
        </p:nvGraphicFramePr>
        <p:xfrm>
          <a:off x="5715000" y="2484120"/>
          <a:ext cx="1325880" cy="1325880"/>
        </p:xfrm>
        <a:graphic>
          <a:graphicData uri="http://schemas.openxmlformats.org/presentationml/2006/ole">
            <mc:AlternateContent xmlns:mc="http://schemas.openxmlformats.org/markup-compatibility/2006">
              <mc:Choice xmlns:v="urn:schemas-microsoft-com:vml" Requires="v">
                <p:oleObj spid="_x0000_s1025" name="" showAsIcon="1" r:id="rId7" imgW="1524000" imgH="1524000" progId="Excel.Sheet.12">
                  <p:embed/>
                </p:oleObj>
              </mc:Choice>
              <mc:Fallback>
                <p:oleObj name="" showAsIcon="1" r:id="rId7" imgW="1524000" imgH="1524000" progId="Excel.Sheet.12">
                  <p:embed/>
                  <p:pic>
                    <p:nvPicPr>
                      <p:cNvPr id="0" name="图片 1024"/>
                      <p:cNvPicPr/>
                      <p:nvPr/>
                    </p:nvPicPr>
                    <p:blipFill>
                      <a:blip r:embed="rId8"/>
                      <a:stretch>
                        <a:fillRect/>
                      </a:stretch>
                    </p:blipFill>
                    <p:spPr>
                      <a:xfrm>
                        <a:off x="5715000" y="2484120"/>
                        <a:ext cx="1325880" cy="1325880"/>
                      </a:xfrm>
                      <a:prstGeom prst="rect">
                        <a:avLst/>
                      </a:prstGeom>
                    </p:spPr>
                  </p:pic>
                </p:oleObj>
              </mc:Fallback>
            </mc:AlternateContent>
          </a:graphicData>
        </a:graphic>
      </p:graphicFrame>
    </p:spTree>
    <p:custDataLst>
      <p:tags r:id="rId9"/>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宝锐生物PPT 2"/>
          <p:cNvPicPr>
            <a:picLocks noChangeAspect="1"/>
          </p:cNvPicPr>
          <p:nvPr>
            <p:custDataLst>
              <p:tags r:id="rId1"/>
            </p:custDataLst>
          </p:nvPr>
        </p:nvPicPr>
        <p:blipFill>
          <a:blip r:embed="rId2"/>
          <a:stretch>
            <a:fillRect/>
          </a:stretch>
        </p:blipFill>
        <p:spPr>
          <a:xfrm>
            <a:off x="-2" y="384175"/>
            <a:ext cx="3210129" cy="557530"/>
          </a:xfrm>
          <a:prstGeom prst="rect">
            <a:avLst/>
          </a:prstGeom>
        </p:spPr>
      </p:pic>
      <p:sp>
        <p:nvSpPr>
          <p:cNvPr id="7" name="单圆角矩形 6"/>
          <p:cNvSpPr/>
          <p:nvPr>
            <p:custDataLst>
              <p:tags r:id="rId3"/>
            </p:custDataLst>
          </p:nvPr>
        </p:nvSpPr>
        <p:spPr>
          <a:xfrm>
            <a:off x="9072880" y="556895"/>
            <a:ext cx="455930" cy="210185"/>
          </a:xfrm>
          <a:prstGeom prst="round1Rect">
            <a:avLst/>
          </a:prstGeom>
          <a:gradFill>
            <a:gsLst>
              <a:gs pos="0">
                <a:srgbClr val="D9F2FC"/>
              </a:gs>
              <a:gs pos="100000">
                <a:srgbClr val="89C3F3"/>
              </a:gs>
            </a:gsLst>
            <a:lin ang="90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noFill/>
              </a:ln>
            </a:endParaRPr>
          </a:p>
        </p:txBody>
      </p:sp>
      <p:sp>
        <p:nvSpPr>
          <p:cNvPr id="6" name="文本框 5"/>
          <p:cNvSpPr txBox="1"/>
          <p:nvPr>
            <p:custDataLst>
              <p:tags r:id="rId4"/>
            </p:custDataLst>
          </p:nvPr>
        </p:nvSpPr>
        <p:spPr>
          <a:xfrm>
            <a:off x="9053830" y="505460"/>
            <a:ext cx="2947035" cy="306705"/>
          </a:xfrm>
          <a:prstGeom prst="rect">
            <a:avLst/>
          </a:prstGeom>
          <a:noFill/>
        </p:spPr>
        <p:txBody>
          <a:bodyPr wrap="square" rtlCol="0">
            <a:spAutoFit/>
          </a:bodyPr>
          <a:lstStyle/>
          <a:p>
            <a:r>
              <a:rPr lang="zh-CN" altLang="en-US" sz="1400">
                <a:solidFill>
                  <a:srgbClr val="0043C1"/>
                </a:solidFill>
                <a:latin typeface="思源黑体 CN Bold" panose="020B0800000000000000" charset="-122"/>
                <a:ea typeface="思源黑体 CN Bold" panose="020B0800000000000000" charset="-122"/>
              </a:rPr>
              <a:t>守护生命健康</a:t>
            </a:r>
            <a:r>
              <a:rPr lang="en-US" altLang="zh-CN" sz="1400">
                <a:solidFill>
                  <a:srgbClr val="0043C1"/>
                </a:solidFill>
                <a:latin typeface="思源黑体 CN Bold" panose="020B0800000000000000" charset="-122"/>
                <a:ea typeface="思源黑体 CN Bold" panose="020B0800000000000000" charset="-122"/>
              </a:rPr>
              <a:t>  </a:t>
            </a:r>
            <a:r>
              <a:rPr lang="zh-CN" altLang="en-US" sz="1400">
                <a:solidFill>
                  <a:srgbClr val="0043C1"/>
                </a:solidFill>
                <a:latin typeface="思源黑体 CN Bold" panose="020B0800000000000000" charset="-122"/>
                <a:ea typeface="思源黑体 CN Bold" panose="020B0800000000000000" charset="-122"/>
              </a:rPr>
              <a:t>缔造美好生活</a:t>
            </a:r>
            <a:endParaRPr lang="zh-CN" altLang="en-US" sz="1400">
              <a:solidFill>
                <a:srgbClr val="0043C1"/>
              </a:solidFill>
              <a:latin typeface="思源黑体 CN Bold" panose="020B0800000000000000" charset="-122"/>
              <a:ea typeface="思源黑体 CN Bold" panose="020B0800000000000000" charset="-122"/>
            </a:endParaRPr>
          </a:p>
        </p:txBody>
      </p:sp>
      <p:cxnSp>
        <p:nvCxnSpPr>
          <p:cNvPr id="10" name="直接连接符 9"/>
          <p:cNvCxnSpPr/>
          <p:nvPr>
            <p:custDataLst>
              <p:tags r:id="rId5"/>
            </p:custDataLst>
          </p:nvPr>
        </p:nvCxnSpPr>
        <p:spPr>
          <a:xfrm>
            <a:off x="9053830" y="547370"/>
            <a:ext cx="0" cy="220980"/>
          </a:xfrm>
          <a:prstGeom prst="line">
            <a:avLst/>
          </a:prstGeom>
          <a:ln w="25400">
            <a:solidFill>
              <a:srgbClr val="0070C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554990" y="393700"/>
            <a:ext cx="2411945" cy="461665"/>
          </a:xfrm>
          <a:prstGeom prst="rect">
            <a:avLst/>
          </a:prstGeom>
          <a:noFill/>
        </p:spPr>
        <p:txBody>
          <a:bodyPr wrap="square" rtlCol="0">
            <a:spAutoFit/>
          </a:bodyPr>
          <a:lstStyle/>
          <a:p>
            <a:r>
              <a:rPr lang="zh-CN" altLang="en-US" sz="2400" b="1" dirty="0">
                <a:solidFill>
                  <a:schemeClr val="bg1"/>
                </a:solidFill>
                <a:latin typeface="微软雅黑" panose="020B0503020204020204" charset="-122"/>
                <a:ea typeface="微软雅黑" panose="020B0503020204020204" charset="-122"/>
                <a:cs typeface="微软雅黑" panose="020B0503020204020204" charset="-122"/>
                <a:sym typeface="+mn-ea"/>
              </a:rPr>
              <a:t>问题分析与改善</a:t>
            </a:r>
            <a:endParaRPr lang="zh-CN" altLang="en-US" sz="2400" b="1" spc="600"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aphicFrame>
        <p:nvGraphicFramePr>
          <p:cNvPr id="3" name="表格 2"/>
          <p:cNvGraphicFramePr>
            <a:graphicFrameLocks noGrp="1"/>
          </p:cNvGraphicFramePr>
          <p:nvPr>
            <p:custDataLst>
              <p:tags r:id="rId7"/>
            </p:custDataLst>
          </p:nvPr>
        </p:nvGraphicFramePr>
        <p:xfrm>
          <a:off x="160020" y="655320"/>
          <a:ext cx="11840845" cy="4446905"/>
        </p:xfrm>
        <a:graphic>
          <a:graphicData uri="http://schemas.openxmlformats.org/drawingml/2006/table">
            <a:tbl>
              <a:tblPr/>
              <a:tblGrid>
                <a:gridCol w="2237740"/>
                <a:gridCol w="3950970"/>
                <a:gridCol w="4620895"/>
                <a:gridCol w="1031240"/>
              </a:tblGrid>
              <a:tr h="477028">
                <a:tc gridSpan="4">
                  <a:txBody>
                    <a:bodyPr/>
                    <a:lstStyle/>
                    <a:p>
                      <a:pPr algn="ctr" fontAlgn="ctr"/>
                      <a:r>
                        <a:rPr lang="zh-CN" altLang="en-US" sz="1600" b="1" i="0" u="none" strike="noStrike" dirty="0">
                          <a:solidFill>
                            <a:srgbClr val="000000"/>
                          </a:solidFill>
                          <a:effectLst/>
                          <a:latin typeface="宋体" pitchFamily="2" charset="-122"/>
                          <a:ea typeface="宋体" pitchFamily="2" charset="-122"/>
                        </a:rPr>
                        <a:t>上半年度存在问题总结与改善措施</a:t>
                      </a:r>
                      <a:endParaRPr lang="zh-CN" altLang="en-US" sz="1600" b="1" i="0" u="none" strike="noStrike" dirty="0">
                        <a:solidFill>
                          <a:srgbClr val="000000"/>
                        </a:solidFill>
                        <a:effectLst/>
                        <a:latin typeface="宋体" pitchFamily="2" charset="-122"/>
                        <a:ea typeface="宋体"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hMerge="1">
                  <a:tcPr/>
                </a:tc>
                <a:tc hMerge="1">
                  <a:tcPr/>
                </a:tc>
                <a:tc hMerge="1">
                  <a:tcPr/>
                </a:tc>
              </a:tr>
              <a:tr h="314866">
                <a:tc>
                  <a:txBody>
                    <a:bodyPr/>
                    <a:lstStyle/>
                    <a:p>
                      <a:pPr algn="ctr" fontAlgn="ctr"/>
                      <a:r>
                        <a:rPr lang="zh-CN" altLang="en-US" sz="1200" b="0" i="0" u="none" strike="noStrike" dirty="0">
                          <a:solidFill>
                            <a:srgbClr val="000000"/>
                          </a:solidFill>
                          <a:effectLst/>
                          <a:latin typeface="宋体" pitchFamily="2" charset="-122"/>
                          <a:ea typeface="宋体" pitchFamily="2" charset="-122"/>
                        </a:rPr>
                        <a:t>未完成的工作</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存在的问题</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原因分析</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改善措施</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完成时间</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r>
              <a:tr h="363285">
                <a:tc>
                  <a:txBody>
                    <a:bodyPr/>
                    <a:lstStyle/>
                    <a:p>
                      <a:pPr algn="l"/>
                      <a:r>
                        <a:rPr>
                          <a:latin typeface="Songti SC Regular" panose="02010800040101010101" charset="-122"/>
                          <a:ea typeface="Songti SC Regular" panose="02010800040101010101" charset="-122"/>
                          <a:cs typeface="Songti SC Regular" panose="02010800040101010101" charset="-122"/>
                        </a:rPr>
                        <a:t>生命科学部业绩薄弱</a:t>
                      </a:r>
                      <a:br>
                        <a:rPr>
                          <a:latin typeface="Songti SC Regular" panose="02010800040101010101" charset="-122"/>
                          <a:ea typeface="Songti SC Regular" panose="02010800040101010101" charset="-122"/>
                          <a:cs typeface="Songti SC Regular" panose="02010800040101010101" charset="-122"/>
                        </a:rPr>
                      </a:br>
                      <a:r>
                        <a:rPr>
                          <a:latin typeface="Songti SC Regular" panose="02010800040101010101" charset="-122"/>
                          <a:ea typeface="Songti SC Regular" panose="02010800040101010101" charset="-122"/>
                          <a:cs typeface="Songti SC Regular" panose="02010800040101010101" charset="-122"/>
                        </a:rPr>
                        <a:t>（半年达成25万/目标</a:t>
                      </a:r>
                      <a:r>
                        <a:rPr lang="en-US">
                          <a:latin typeface="Songti SC Regular" panose="02010800040101010101" charset="-122"/>
                          <a:ea typeface="Songti SC Regular" panose="02010800040101010101" charset="-122"/>
                          <a:cs typeface="Songti SC Regular" panose="02010800040101010101" charset="-122"/>
                        </a:rPr>
                        <a:t>9</a:t>
                      </a:r>
                      <a:r>
                        <a:rPr>
                          <a:latin typeface="Songti SC Regular" panose="02010800040101010101" charset="-122"/>
                          <a:ea typeface="Songti SC Regular" panose="02010800040101010101" charset="-122"/>
                          <a:cs typeface="Songti SC Regular" panose="02010800040101010101" charset="-122"/>
                        </a:rPr>
                        <a:t>00万）</a:t>
                      </a:r>
                      <a:endParaRPr>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a:r>
                        <a:rPr>
                          <a:latin typeface="Songti SC Regular" panose="02010800040101010101" charset="-122"/>
                          <a:ea typeface="Songti SC Regular" panose="02010800040101010101" charset="-122"/>
                          <a:cs typeface="Songti SC Regular" panose="02010800040101010101" charset="-122"/>
                        </a:rPr>
                        <a:t>① 人员经验不足，</a:t>
                      </a:r>
                      <a:br>
                        <a:rPr>
                          <a:latin typeface="Songti SC Regular" panose="02010800040101010101" charset="-122"/>
                          <a:ea typeface="Songti SC Regular" panose="02010800040101010101" charset="-122"/>
                          <a:cs typeface="Songti SC Regular" panose="02010800040101010101" charset="-122"/>
                        </a:rPr>
                      </a:br>
                      <a:r>
                        <a:rPr>
                          <a:latin typeface="Songti SC Regular" panose="02010800040101010101" charset="-122"/>
                          <a:ea typeface="Songti SC Regular" panose="02010800040101010101" charset="-122"/>
                          <a:cs typeface="Songti SC Regular" panose="02010800040101010101" charset="-122"/>
                        </a:rPr>
                        <a:t>② 科研客户</a:t>
                      </a:r>
                      <a:r>
                        <a:rPr lang="zh-CN">
                          <a:latin typeface="Songti SC Regular" panose="02010800040101010101" charset="-122"/>
                          <a:ea typeface="Songti SC Regular" panose="02010800040101010101" charset="-122"/>
                          <a:cs typeface="Songti SC Regular" panose="02010800040101010101" charset="-122"/>
                        </a:rPr>
                        <a:t>虽开单时间短</a:t>
                      </a:r>
                      <a:r>
                        <a:rPr lang="en-US" altLang="zh-CN">
                          <a:latin typeface="Songti SC Regular" panose="02010800040101010101" charset="-122"/>
                          <a:ea typeface="Songti SC Regular" panose="02010800040101010101" charset="-122"/>
                          <a:cs typeface="Songti SC Regular" panose="02010800040101010101" charset="-122"/>
                        </a:rPr>
                        <a:t>，</a:t>
                      </a:r>
                      <a:r>
                        <a:rPr lang="zh-CN" altLang="en-US">
                          <a:latin typeface="Songti SC Regular" panose="02010800040101010101" charset="-122"/>
                          <a:ea typeface="Songti SC Regular" panose="02010800040101010101" charset="-122"/>
                          <a:cs typeface="Songti SC Regular" panose="02010800040101010101" charset="-122"/>
                        </a:rPr>
                        <a:t>但上量替换的</a:t>
                      </a:r>
                      <a:r>
                        <a:rPr>
                          <a:latin typeface="Songti SC Regular" panose="02010800040101010101" charset="-122"/>
                          <a:ea typeface="Songti SC Regular" panose="02010800040101010101" charset="-122"/>
                          <a:cs typeface="Songti SC Regular" panose="02010800040101010101" charset="-122"/>
                        </a:rPr>
                        <a:t>决策链</a:t>
                      </a:r>
                      <a:r>
                        <a:rPr lang="zh-CN">
                          <a:latin typeface="Songti SC Regular" panose="02010800040101010101" charset="-122"/>
                          <a:ea typeface="Songti SC Regular" panose="02010800040101010101" charset="-122"/>
                          <a:cs typeface="Songti SC Regular" panose="02010800040101010101" charset="-122"/>
                        </a:rPr>
                        <a:t>近年来有拉</a:t>
                      </a:r>
                      <a:r>
                        <a:rPr>
                          <a:latin typeface="Songti SC Regular" panose="02010800040101010101" charset="-122"/>
                          <a:ea typeface="Songti SC Regular" panose="02010800040101010101" charset="-122"/>
                          <a:cs typeface="Songti SC Regular" panose="02010800040101010101" charset="-122"/>
                        </a:rPr>
                        <a:t>长</a:t>
                      </a:r>
                      <a:r>
                        <a:rPr lang="zh-CN">
                          <a:latin typeface="Songti SC Regular" panose="02010800040101010101" charset="-122"/>
                          <a:ea typeface="Songti SC Regular" panose="02010800040101010101" charset="-122"/>
                          <a:cs typeface="Songti SC Regular" panose="02010800040101010101" charset="-122"/>
                        </a:rPr>
                        <a:t>趋势</a:t>
                      </a:r>
                      <a:r>
                        <a:rPr>
                          <a:latin typeface="Songti SC Regular" panose="02010800040101010101" charset="-122"/>
                          <a:ea typeface="Songti SC Regular" panose="02010800040101010101" charset="-122"/>
                          <a:cs typeface="Songti SC Regular" panose="02010800040101010101" charset="-122"/>
                        </a:rPr>
                        <a:t>，转化周期长</a:t>
                      </a:r>
                      <a:br>
                        <a:rPr>
                          <a:latin typeface="Songti SC Regular" panose="02010800040101010101" charset="-122"/>
                          <a:ea typeface="Songti SC Regular" panose="02010800040101010101" charset="-122"/>
                          <a:cs typeface="Songti SC Regular" panose="02010800040101010101" charset="-122"/>
                        </a:rPr>
                      </a:br>
                      <a:r>
                        <a:rPr>
                          <a:latin typeface="Songti SC Regular" panose="02010800040101010101" charset="-122"/>
                          <a:ea typeface="Songti SC Regular" panose="02010800040101010101" charset="-122"/>
                          <a:cs typeface="Songti SC Regular" panose="02010800040101010101" charset="-122"/>
                        </a:rPr>
                        <a:t>③ 产品线与科研需求匹配度待提升</a:t>
                      </a:r>
                      <a:endParaRPr>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a:r>
                        <a:rPr>
                          <a:latin typeface="Songti SC Regular" panose="02010800040101010101" charset="-122"/>
                          <a:ea typeface="Songti SC Regular" panose="02010800040101010101" charset="-122"/>
                          <a:cs typeface="Songti SC Regular" panose="02010800040101010101" charset="-122"/>
                        </a:rPr>
                        <a:t>① 王诗香/袁殿果</a:t>
                      </a:r>
                      <a:r>
                        <a:rPr lang="en-US">
                          <a:latin typeface="Songti SC Regular" panose="02010800040101010101" charset="-122"/>
                          <a:ea typeface="Songti SC Regular" panose="02010800040101010101" charset="-122"/>
                          <a:cs typeface="Songti SC Regular" panose="02010800040101010101" charset="-122"/>
                        </a:rPr>
                        <a:t>3</a:t>
                      </a:r>
                      <a:r>
                        <a:rPr lang="zh-CN" altLang="en-US">
                          <a:latin typeface="Songti SC Regular" panose="02010800040101010101" charset="-122"/>
                          <a:ea typeface="Songti SC Regular" panose="02010800040101010101" charset="-122"/>
                          <a:cs typeface="Songti SC Regular" panose="02010800040101010101" charset="-122"/>
                        </a:rPr>
                        <a:t>季度打磨技术</a:t>
                      </a:r>
                      <a:r>
                        <a:rPr lang="en-US" altLang="zh-CN">
                          <a:latin typeface="Songti SC Regular" panose="02010800040101010101" charset="-122"/>
                          <a:ea typeface="Songti SC Regular" panose="02010800040101010101" charset="-122"/>
                          <a:cs typeface="Songti SC Regular" panose="02010800040101010101" charset="-122"/>
                        </a:rPr>
                        <a:t>，4</a:t>
                      </a:r>
                      <a:r>
                        <a:rPr lang="zh-CN" altLang="en-US">
                          <a:latin typeface="Songti SC Regular" panose="02010800040101010101" charset="-122"/>
                          <a:ea typeface="Songti SC Regular" panose="02010800040101010101" charset="-122"/>
                          <a:cs typeface="Songti SC Regular" panose="02010800040101010101" charset="-122"/>
                        </a:rPr>
                        <a:t>季度可开始新一轮</a:t>
                      </a:r>
                      <a:r>
                        <a:rPr>
                          <a:latin typeface="Songti SC Regular" panose="02010800040101010101" charset="-122"/>
                          <a:ea typeface="Songti SC Regular" panose="02010800040101010101" charset="-122"/>
                          <a:cs typeface="Songti SC Regular" panose="02010800040101010101" charset="-122"/>
                        </a:rPr>
                        <a:t>带教</a:t>
                      </a:r>
                      <a:r>
                        <a:rPr lang="en-US">
                          <a:latin typeface="Songti SC Regular" panose="02010800040101010101" charset="-122"/>
                          <a:ea typeface="Songti SC Regular" panose="02010800040101010101" charset="-122"/>
                          <a:cs typeface="Songti SC Regular" panose="02010800040101010101" charset="-122"/>
                        </a:rPr>
                        <a:t>，</a:t>
                      </a:r>
                      <a:r>
                        <a:rPr lang="zh-CN" altLang="en-US">
                          <a:latin typeface="Songti SC Regular" panose="02010800040101010101" charset="-122"/>
                          <a:ea typeface="Songti SC Regular" panose="02010800040101010101" charset="-122"/>
                          <a:cs typeface="Songti SC Regular" panose="02010800040101010101" charset="-122"/>
                        </a:rPr>
                        <a:t>储备人才</a:t>
                      </a:r>
                      <a:br>
                        <a:rPr>
                          <a:latin typeface="Songti SC Regular" panose="02010800040101010101" charset="-122"/>
                          <a:ea typeface="Songti SC Regular" panose="02010800040101010101" charset="-122"/>
                          <a:cs typeface="Songti SC Regular" panose="02010800040101010101" charset="-122"/>
                        </a:rPr>
                      </a:br>
                      <a:r>
                        <a:rPr>
                          <a:latin typeface="Songti SC Regular" panose="02010800040101010101" charset="-122"/>
                          <a:ea typeface="Songti SC Regular" panose="02010800040101010101" charset="-122"/>
                          <a:cs typeface="Songti SC Regular" panose="02010800040101010101" charset="-122"/>
                        </a:rPr>
                        <a:t>② 科研专用产品包+学术营销</a:t>
                      </a:r>
                      <a:br>
                        <a:rPr>
                          <a:latin typeface="Songti SC Regular" panose="02010800040101010101" charset="-122"/>
                          <a:ea typeface="Songti SC Regular" panose="02010800040101010101" charset="-122"/>
                          <a:cs typeface="Songti SC Regular" panose="02010800040101010101" charset="-122"/>
                        </a:rPr>
                      </a:br>
                      <a:r>
                        <a:rPr>
                          <a:latin typeface="Songti SC Regular" panose="02010800040101010101" charset="-122"/>
                          <a:ea typeface="Songti SC Regular" panose="02010800040101010101" charset="-122"/>
                          <a:cs typeface="Songti SC Regular" panose="02010800040101010101" charset="-122"/>
                        </a:rPr>
                        <a:t>③ 重点突破浙大/中山大学标杆客户</a:t>
                      </a:r>
                      <a:r>
                        <a:rPr lang="zh-CN">
                          <a:latin typeface="Songti SC Regular" panose="02010800040101010101" charset="-122"/>
                          <a:ea typeface="Songti SC Regular" panose="02010800040101010101" charset="-122"/>
                          <a:cs typeface="Songti SC Regular" panose="02010800040101010101" charset="-122"/>
                        </a:rPr>
                        <a:t>，开发环大客户外围客户口碑票仓</a:t>
                      </a:r>
                      <a:r>
                        <a:rPr lang="zh-CN">
                          <a:latin typeface="Songti SC Regular" panose="02010800040101010101" charset="-122"/>
                          <a:ea typeface="Songti SC Regular" panose="02010800040101010101" charset="-122"/>
                          <a:cs typeface="Songti SC Regular" panose="02010800040101010101" charset="-122"/>
                        </a:rPr>
                        <a:t>性质小客户群</a:t>
                      </a:r>
                      <a:endParaRPr lang="zh-CN">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a:r>
                        <a:rPr>
                          <a:latin typeface="Songti SC Regular" panose="02010800040101010101" charset="-122"/>
                          <a:ea typeface="Songti SC Regular" panose="02010800040101010101" charset="-122"/>
                        </a:rPr>
                        <a:t>2026.09</a:t>
                      </a:r>
                      <a:endParaRPr>
                        <a:latin typeface="Songti SC Regular" panose="02010800040101010101" charset="-122"/>
                        <a:ea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63285">
                <a:tc>
                  <a:txBody>
                    <a:bodyPr/>
                    <a:lstStyle/>
                    <a:p>
                      <a:pPr algn="l"/>
                      <a:r>
                        <a:rPr>
                          <a:latin typeface="Songti SC Regular" panose="02010800040101010101" charset="-122"/>
                          <a:ea typeface="Songti SC Regular" panose="02010800040101010101" charset="-122"/>
                          <a:cs typeface="Songti SC Regular" panose="02010800040101010101" charset="-122"/>
                        </a:rPr>
                        <a:t>大客户2区域同比下滑14%</a:t>
                      </a:r>
                      <a:br>
                        <a:rPr>
                          <a:latin typeface="Songti SC Regular" panose="02010800040101010101" charset="-122"/>
                          <a:ea typeface="Songti SC Regular" panose="02010800040101010101" charset="-122"/>
                          <a:cs typeface="Songti SC Regular" panose="02010800040101010101" charset="-122"/>
                        </a:rPr>
                      </a:br>
                      <a:r>
                        <a:rPr>
                          <a:latin typeface="Songti SC Regular" panose="02010800040101010101" charset="-122"/>
                          <a:ea typeface="Songti SC Regular" panose="02010800040101010101" charset="-122"/>
                          <a:cs typeface="Songti SC Regular" panose="02010800040101010101" charset="-122"/>
                        </a:rPr>
                        <a:t>（圣湘-133万）</a:t>
                      </a:r>
                      <a:endParaRPr>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a:r>
                        <a:rPr>
                          <a:latin typeface="Songti SC Regular" panose="02010800040101010101" charset="-122"/>
                          <a:ea typeface="Songti SC Regular" panose="02010800040101010101" charset="-122"/>
                          <a:cs typeface="Songti SC Regular" panose="02010800040101010101" charset="-122"/>
                        </a:rPr>
                        <a:t>① 圣湘集团内部采购转移</a:t>
                      </a:r>
                      <a:r>
                        <a:rPr lang="en-US">
                          <a:latin typeface="Songti SC Regular" panose="02010800040101010101" charset="-122"/>
                          <a:ea typeface="Songti SC Regular" panose="02010800040101010101" charset="-122"/>
                          <a:cs typeface="Songti SC Regular" panose="02010800040101010101" charset="-122"/>
                        </a:rPr>
                        <a:t>，</a:t>
                      </a:r>
                      <a:r>
                        <a:rPr lang="zh-CN" altLang="en-US">
                          <a:latin typeface="Songti SC Regular" panose="02010800040101010101" charset="-122"/>
                          <a:ea typeface="Songti SC Regular" panose="02010800040101010101" charset="-122"/>
                          <a:cs typeface="Songti SC Regular" panose="02010800040101010101" charset="-122"/>
                        </a:rPr>
                        <a:t>上海增</a:t>
                      </a:r>
                      <a:r>
                        <a:rPr lang="en-US" altLang="zh-CN">
                          <a:latin typeface="Songti SC Regular" panose="02010800040101010101" charset="-122"/>
                          <a:ea typeface="Songti SC Regular" panose="02010800040101010101" charset="-122"/>
                          <a:cs typeface="Songti SC Regular" panose="02010800040101010101" charset="-122"/>
                        </a:rPr>
                        <a:t>，</a:t>
                      </a:r>
                      <a:r>
                        <a:rPr sz="1800">
                          <a:latin typeface="Songti SC Regular" panose="02010800040101010101" charset="-122"/>
                          <a:ea typeface="Songti SC Regular" panose="02010800040101010101" charset="-122"/>
                          <a:cs typeface="Songti SC Regular" panose="02010800040101010101" charset="-122"/>
                          <a:sym typeface="+mn-ea"/>
                        </a:rPr>
                        <a:t>康得</a:t>
                      </a:r>
                      <a:r>
                        <a:rPr lang="zh-CN">
                          <a:latin typeface="Songti SC Regular" panose="02010800040101010101" charset="-122"/>
                          <a:ea typeface="Songti SC Regular" panose="02010800040101010101" charset="-122"/>
                          <a:cs typeface="Songti SC Regular" panose="02010800040101010101" charset="-122"/>
                        </a:rPr>
                        <a:t>减少</a:t>
                      </a:r>
                      <a:endParaRPr lang="zh-CN">
                        <a:latin typeface="Songti SC Regular" panose="02010800040101010101" charset="-122"/>
                        <a:ea typeface="Songti SC Regular" panose="02010800040101010101" charset="-122"/>
                        <a:cs typeface="Songti SC Regular" panose="02010800040101010101" charset="-122"/>
                      </a:endParaRPr>
                    </a:p>
                    <a:p>
                      <a:pPr algn="l"/>
                      <a:r>
                        <a:rPr>
                          <a:latin typeface="Songti SC Regular" panose="02010800040101010101" charset="-122"/>
                          <a:ea typeface="Songti SC Regular" panose="02010800040101010101" charset="-122"/>
                          <a:cs typeface="Songti SC Regular" panose="02010800040101010101" charset="-122"/>
                        </a:rPr>
                        <a:t>② 明日达</a:t>
                      </a:r>
                      <a:r>
                        <a:rPr lang="zh-CN">
                          <a:latin typeface="Songti SC Regular" panose="02010800040101010101" charset="-122"/>
                          <a:ea typeface="Songti SC Regular" panose="02010800040101010101" charset="-122"/>
                          <a:cs typeface="Songti SC Regular" panose="02010800040101010101" charset="-122"/>
                        </a:rPr>
                        <a:t>小幅下降</a:t>
                      </a:r>
                      <a:br>
                        <a:rPr>
                          <a:latin typeface="Songti SC Regular" panose="02010800040101010101" charset="-122"/>
                          <a:ea typeface="Songti SC Regular" panose="02010800040101010101" charset="-122"/>
                          <a:cs typeface="Songti SC Regular" panose="02010800040101010101" charset="-122"/>
                        </a:rPr>
                      </a:br>
                      <a:r>
                        <a:rPr>
                          <a:latin typeface="Songti SC Regular" panose="02010800040101010101" charset="-122"/>
                          <a:ea typeface="Songti SC Regular" panose="02010800040101010101" charset="-122"/>
                          <a:cs typeface="Songti SC Regular" panose="02010800040101010101" charset="-122"/>
                        </a:rPr>
                        <a:t>③ 新</a:t>
                      </a:r>
                      <a:r>
                        <a:rPr lang="zh-CN">
                          <a:latin typeface="Songti SC Regular" panose="02010800040101010101" charset="-122"/>
                          <a:ea typeface="Songti SC Regular" panose="02010800040101010101" charset="-122"/>
                          <a:cs typeface="Songti SC Regular" panose="02010800040101010101" charset="-122"/>
                        </a:rPr>
                        <a:t>商机落地</a:t>
                      </a:r>
                      <a:r>
                        <a:rPr>
                          <a:latin typeface="Songti SC Regular" panose="02010800040101010101" charset="-122"/>
                          <a:ea typeface="Songti SC Regular" panose="02010800040101010101" charset="-122"/>
                          <a:cs typeface="Songti SC Regular" panose="02010800040101010101" charset="-122"/>
                        </a:rPr>
                        <a:t>速度&lt;老</a:t>
                      </a:r>
                      <a:r>
                        <a:rPr lang="zh-CN">
                          <a:latin typeface="Songti SC Regular" panose="02010800040101010101" charset="-122"/>
                          <a:ea typeface="Songti SC Regular" panose="02010800040101010101" charset="-122"/>
                          <a:cs typeface="Songti SC Regular" panose="02010800040101010101" charset="-122"/>
                        </a:rPr>
                        <a:t>商机</a:t>
                      </a:r>
                      <a:r>
                        <a:rPr>
                          <a:latin typeface="Songti SC Regular" panose="02010800040101010101" charset="-122"/>
                          <a:ea typeface="Songti SC Regular" panose="02010800040101010101" charset="-122"/>
                          <a:cs typeface="Songti SC Regular" panose="02010800040101010101" charset="-122"/>
                        </a:rPr>
                        <a:t>流失</a:t>
                      </a:r>
                      <a:endParaRPr>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a:r>
                        <a:rPr>
                          <a:latin typeface="Songti SC Regular" panose="02010800040101010101" charset="-122"/>
                          <a:ea typeface="Songti SC Regular" panose="02010800040101010101" charset="-122"/>
                          <a:cs typeface="Songti SC Regular" panose="02010800040101010101" charset="-122"/>
                        </a:rPr>
                        <a:t>① 圣湘关系修复+技术对接</a:t>
                      </a:r>
                      <a:br>
                        <a:rPr>
                          <a:latin typeface="Songti SC Regular" panose="02010800040101010101" charset="-122"/>
                          <a:ea typeface="Songti SC Regular" panose="02010800040101010101" charset="-122"/>
                          <a:cs typeface="Songti SC Regular" panose="02010800040101010101" charset="-122"/>
                        </a:rPr>
                      </a:br>
                      <a:r>
                        <a:rPr>
                          <a:latin typeface="Songti SC Regular" panose="02010800040101010101" charset="-122"/>
                          <a:ea typeface="Songti SC Regular" panose="02010800040101010101" charset="-122"/>
                          <a:cs typeface="Songti SC Regular" panose="02010800040101010101" charset="-122"/>
                        </a:rPr>
                        <a:t>② </a:t>
                      </a:r>
                      <a:r>
                        <a:rPr lang="zh-CN">
                          <a:latin typeface="Songti SC Regular" panose="02010800040101010101" charset="-122"/>
                          <a:ea typeface="Songti SC Regular" panose="02010800040101010101" charset="-122"/>
                          <a:cs typeface="Songti SC Regular" panose="02010800040101010101" charset="-122"/>
                        </a:rPr>
                        <a:t>成长商机保障</a:t>
                      </a:r>
                      <a:r>
                        <a:rPr lang="en-US" altLang="zh-CN">
                          <a:latin typeface="Songti SC Regular" panose="02010800040101010101" charset="-122"/>
                          <a:ea typeface="Songti SC Regular" panose="02010800040101010101" charset="-122"/>
                          <a:cs typeface="Songti SC Regular" panose="02010800040101010101" charset="-122"/>
                        </a:rPr>
                        <a:t>（</a:t>
                      </a:r>
                      <a:r>
                        <a:rPr lang="zh-CN" altLang="en-US" sz="1800">
                          <a:latin typeface="Songti SC Regular" panose="02010800040101010101" charset="-122"/>
                          <a:ea typeface="Songti SC Regular" panose="02010800040101010101" charset="-122"/>
                          <a:cs typeface="Songti SC Regular" panose="02010800040101010101" charset="-122"/>
                          <a:sym typeface="+mn-ea"/>
                        </a:rPr>
                        <a:t>万孚</a:t>
                      </a:r>
                      <a:r>
                        <a:rPr lang="en-US" altLang="zh-CN" sz="1800">
                          <a:latin typeface="Songti SC Regular" panose="02010800040101010101" charset="-122"/>
                          <a:ea typeface="Songti SC Regular" panose="02010800040101010101" charset="-122"/>
                          <a:cs typeface="Songti SC Regular" panose="02010800040101010101" charset="-122"/>
                          <a:sym typeface="+mn-ea"/>
                        </a:rPr>
                        <a:t>、</a:t>
                      </a:r>
                      <a:r>
                        <a:rPr lang="zh-CN" altLang="en-US" sz="1800">
                          <a:latin typeface="Songti SC Regular" panose="02010800040101010101" charset="-122"/>
                          <a:ea typeface="Songti SC Regular" panose="02010800040101010101" charset="-122"/>
                          <a:cs typeface="Songti SC Regular" panose="02010800040101010101" charset="-122"/>
                          <a:sym typeface="+mn-ea"/>
                        </a:rPr>
                        <a:t>稳定上量</a:t>
                      </a:r>
                      <a:r>
                        <a:rPr lang="en-US" altLang="zh-CN" sz="1800">
                          <a:latin typeface="Songti SC Regular" panose="02010800040101010101" charset="-122"/>
                          <a:ea typeface="Songti SC Regular" panose="02010800040101010101" charset="-122"/>
                          <a:cs typeface="Songti SC Regular" panose="02010800040101010101" charset="-122"/>
                          <a:sym typeface="+mn-ea"/>
                        </a:rPr>
                        <a:t>）</a:t>
                      </a:r>
                      <a:br>
                        <a:rPr>
                          <a:latin typeface="Songti SC Regular" panose="02010800040101010101" charset="-122"/>
                          <a:ea typeface="Songti SC Regular" panose="02010800040101010101" charset="-122"/>
                          <a:cs typeface="Songti SC Regular" panose="02010800040101010101" charset="-122"/>
                        </a:rPr>
                      </a:br>
                      <a:r>
                        <a:rPr>
                          <a:latin typeface="Songti SC Regular" panose="02010800040101010101" charset="-122"/>
                          <a:ea typeface="Songti SC Regular" panose="02010800040101010101" charset="-122"/>
                          <a:cs typeface="Songti SC Regular" panose="02010800040101010101" charset="-122"/>
                        </a:rPr>
                        <a:t>③ 新</a:t>
                      </a:r>
                      <a:r>
                        <a:rPr lang="zh-CN">
                          <a:latin typeface="Songti SC Regular" panose="02010800040101010101" charset="-122"/>
                          <a:ea typeface="Songti SC Regular" panose="02010800040101010101" charset="-122"/>
                          <a:cs typeface="Songti SC Regular" panose="02010800040101010101" charset="-122"/>
                        </a:rPr>
                        <a:t>商机持续</a:t>
                      </a:r>
                      <a:r>
                        <a:rPr>
                          <a:latin typeface="Songti SC Regular" panose="02010800040101010101" charset="-122"/>
                          <a:ea typeface="Songti SC Regular" panose="02010800040101010101" charset="-122"/>
                          <a:cs typeface="Songti SC Regular" panose="02010800040101010101" charset="-122"/>
                        </a:rPr>
                        <a:t>攻坚</a:t>
                      </a:r>
                      <a:r>
                        <a:rPr lang="en-US">
                          <a:latin typeface="Songti SC Regular" panose="02010800040101010101" charset="-122"/>
                          <a:ea typeface="Songti SC Regular" panose="02010800040101010101" charset="-122"/>
                          <a:cs typeface="Songti SC Regular" panose="02010800040101010101" charset="-122"/>
                        </a:rPr>
                        <a:t>（tth</a:t>
                      </a:r>
                      <a:r>
                        <a:rPr lang="zh-CN" altLang="en-US">
                          <a:latin typeface="Songti SC Regular" panose="02010800040101010101" charset="-122"/>
                          <a:ea typeface="Songti SC Regular" panose="02010800040101010101" charset="-122"/>
                          <a:cs typeface="Songti SC Regular" panose="02010800040101010101" charset="-122"/>
                        </a:rPr>
                        <a:t>迭代</a:t>
                      </a:r>
                      <a:r>
                        <a:rPr lang="en-US" altLang="zh-CN">
                          <a:latin typeface="Songti SC Regular" panose="02010800040101010101" charset="-122"/>
                          <a:ea typeface="Songti SC Regular" panose="02010800040101010101" charset="-122"/>
                          <a:cs typeface="Songti SC Regular" panose="02010800040101010101" charset="-122"/>
                        </a:rPr>
                        <a:t>、</a:t>
                      </a:r>
                      <a:r>
                        <a:rPr sz="1800">
                          <a:latin typeface="Songti SC Regular" panose="02010800040101010101" charset="-122"/>
                          <a:ea typeface="Songti SC Regular" panose="02010800040101010101" charset="-122"/>
                          <a:cs typeface="Songti SC Regular" panose="02010800040101010101" charset="-122"/>
                          <a:sym typeface="+mn-ea"/>
                        </a:rPr>
                        <a:t>郑州纳克智造深度开发</a:t>
                      </a:r>
                      <a:r>
                        <a:rPr lang="en-US" altLang="zh-CN">
                          <a:latin typeface="Songti SC Regular" panose="02010800040101010101" charset="-122"/>
                          <a:ea typeface="Songti SC Regular" panose="02010800040101010101" charset="-122"/>
                          <a:cs typeface="Songti SC Regular" panose="02010800040101010101" charset="-122"/>
                        </a:rPr>
                        <a:t>）</a:t>
                      </a:r>
                      <a:endParaRPr lang="en-US" altLang="zh-CN">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a:r>
                        <a:rPr lang="zh-CN">
                          <a:latin typeface="Songti SC Regular" panose="02010800040101010101" charset="-122"/>
                          <a:ea typeface="Songti SC Regular" panose="02010800040101010101" charset="-122"/>
                        </a:rPr>
                        <a:t>三季度</a:t>
                      </a:r>
                      <a:endParaRPr lang="zh-CN">
                        <a:latin typeface="Songti SC Regular" panose="02010800040101010101" charset="-122"/>
                        <a:ea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63285">
                <a:tc>
                  <a:txBody>
                    <a:bodyPr/>
                    <a:p>
                      <a:pPr algn="l">
                        <a:buNone/>
                      </a:pPr>
                      <a:r>
                        <a:rPr lang="zh-CN" altLang="en-US">
                          <a:latin typeface="Songti SC Regular" panose="02010800040101010101" charset="-122"/>
                          <a:ea typeface="Songti SC Regular" panose="02010800040101010101" charset="-122"/>
                          <a:cs typeface="Songti SC Regular" panose="02010800040101010101" charset="-122"/>
                        </a:rPr>
                        <a:t>大客户</a:t>
                      </a:r>
                      <a:r>
                        <a:rPr lang="en-US" altLang="zh-CN">
                          <a:latin typeface="Songti SC Regular" panose="02010800040101010101" charset="-122"/>
                          <a:ea typeface="Songti SC Regular" panose="02010800040101010101" charset="-122"/>
                          <a:cs typeface="Songti SC Regular" panose="02010800040101010101" charset="-122"/>
                        </a:rPr>
                        <a:t>1</a:t>
                      </a:r>
                      <a:r>
                        <a:rPr lang="zh-CN" altLang="en-US">
                          <a:latin typeface="Songti SC Regular" panose="02010800040101010101" charset="-122"/>
                          <a:ea typeface="Songti SC Regular" panose="02010800040101010101" charset="-122"/>
                          <a:cs typeface="Songti SC Regular" panose="02010800040101010101" charset="-122"/>
                        </a:rPr>
                        <a:t>带教</a:t>
                      </a:r>
                      <a:endParaRPr lang="zh-CN" altLang="en-US">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p>
                      <a:pPr algn="l">
                        <a:buNone/>
                      </a:pPr>
                      <a:r>
                        <a:rPr sz="1800">
                          <a:latin typeface="Songti SC Regular" panose="02010800040101010101" charset="-122"/>
                          <a:ea typeface="Songti SC Regular" panose="02010800040101010101" charset="-122"/>
                          <a:cs typeface="Songti SC Regular" panose="02010800040101010101" charset="-122"/>
                          <a:sym typeface="+mn-ea"/>
                        </a:rPr>
                        <a:t>①</a:t>
                      </a:r>
                      <a:r>
                        <a:rPr lang="zh-CN" sz="1800">
                          <a:latin typeface="Songti SC Regular" panose="02010800040101010101" charset="-122"/>
                          <a:ea typeface="Songti SC Regular" panose="02010800040101010101" charset="-122"/>
                          <a:cs typeface="Songti SC Regular" panose="02010800040101010101" charset="-122"/>
                          <a:sym typeface="+mn-ea"/>
                        </a:rPr>
                        <a:t>陪跑一轮</a:t>
                      </a:r>
                      <a:r>
                        <a:rPr lang="en-US" altLang="zh-CN" sz="1800">
                          <a:latin typeface="Songti SC Regular" panose="02010800040101010101" charset="-122"/>
                          <a:ea typeface="Songti SC Regular" panose="02010800040101010101" charset="-122"/>
                          <a:cs typeface="Songti SC Regular" panose="02010800040101010101" charset="-122"/>
                          <a:sym typeface="+mn-ea"/>
                        </a:rPr>
                        <a:t>，</a:t>
                      </a:r>
                      <a:r>
                        <a:rPr lang="zh-CN" altLang="en-US" sz="1800">
                          <a:latin typeface="Songti SC Regular" panose="02010800040101010101" charset="-122"/>
                          <a:ea typeface="Songti SC Regular" panose="02010800040101010101" charset="-122"/>
                          <a:cs typeface="Songti SC Regular" panose="02010800040101010101" charset="-122"/>
                          <a:sym typeface="+mn-ea"/>
                        </a:rPr>
                        <a:t>引荐剩余客户现场认识</a:t>
                      </a:r>
                      <a:r>
                        <a:rPr lang="en-US" altLang="zh-CN" sz="1800">
                          <a:latin typeface="Songti SC Regular" panose="02010800040101010101" charset="-122"/>
                          <a:ea typeface="Songti SC Regular" panose="02010800040101010101" charset="-122"/>
                          <a:cs typeface="Songti SC Regular" panose="02010800040101010101" charset="-122"/>
                          <a:sym typeface="+mn-ea"/>
                        </a:rPr>
                        <a:t>，</a:t>
                      </a:r>
                      <a:r>
                        <a:rPr lang="zh-CN" altLang="en-US" sz="1800">
                          <a:latin typeface="Songti SC Regular" panose="02010800040101010101" charset="-122"/>
                          <a:ea typeface="Songti SC Regular" panose="02010800040101010101" charset="-122"/>
                          <a:cs typeface="Songti SC Regular" panose="02010800040101010101" charset="-122"/>
                          <a:sym typeface="+mn-ea"/>
                        </a:rPr>
                        <a:t>期间参与所有的客户</a:t>
                      </a:r>
                      <a:r>
                        <a:rPr lang="zh-CN" altLang="en-US" sz="1800">
                          <a:latin typeface="Songti SC Regular" panose="02010800040101010101" charset="-122"/>
                          <a:ea typeface="Songti SC Regular" panose="02010800040101010101" charset="-122"/>
                          <a:cs typeface="Songti SC Regular" panose="02010800040101010101" charset="-122"/>
                          <a:sym typeface="+mn-ea"/>
                        </a:rPr>
                        <a:t>群</a:t>
                      </a:r>
                      <a:endParaRPr lang="zh-CN" altLang="en-US" sz="1800">
                        <a:latin typeface="Songti SC Regular" panose="02010800040101010101" charset="-122"/>
                        <a:ea typeface="Songti SC Regular" panose="02010800040101010101" charset="-122"/>
                        <a:cs typeface="Songti SC Regular" panose="02010800040101010101" charset="-122"/>
                        <a:sym typeface="+mn-ea"/>
                      </a:endParaRPr>
                    </a:p>
                    <a:p>
                      <a:pPr algn="l">
                        <a:buNone/>
                      </a:pPr>
                      <a:r>
                        <a:rPr sz="1800">
                          <a:latin typeface="Songti SC Regular" panose="02010800040101010101" charset="-122"/>
                          <a:ea typeface="Songti SC Regular" panose="02010800040101010101" charset="-122"/>
                          <a:cs typeface="Songti SC Regular" panose="02010800040101010101" charset="-122"/>
                          <a:sym typeface="+mn-ea"/>
                        </a:rPr>
                        <a:t>② </a:t>
                      </a:r>
                      <a:r>
                        <a:rPr lang="zh-CN" sz="1800">
                          <a:latin typeface="Songti SC Regular" panose="02010800040101010101" charset="-122"/>
                          <a:ea typeface="Songti SC Regular" panose="02010800040101010101" charset="-122"/>
                          <a:cs typeface="Songti SC Regular" panose="02010800040101010101" charset="-122"/>
                          <a:sym typeface="+mn-ea"/>
                        </a:rPr>
                        <a:t>能力补强</a:t>
                      </a:r>
                      <a:r>
                        <a:rPr lang="en-US" altLang="zh-CN" sz="1800">
                          <a:latin typeface="Songti SC Regular" panose="02010800040101010101" charset="-122"/>
                          <a:ea typeface="Songti SC Regular" panose="02010800040101010101" charset="-122"/>
                          <a:cs typeface="Songti SC Regular" panose="02010800040101010101" charset="-122"/>
                          <a:sym typeface="+mn-ea"/>
                        </a:rPr>
                        <a:t>：</a:t>
                      </a:r>
                      <a:r>
                        <a:rPr lang="zh-CN" altLang="en-US" sz="1800">
                          <a:latin typeface="Songti SC Regular" panose="02010800040101010101" charset="-122"/>
                          <a:ea typeface="Songti SC Regular" panose="02010800040101010101" charset="-122"/>
                          <a:cs typeface="Songti SC Regular" panose="02010800040101010101" charset="-122"/>
                          <a:sym typeface="+mn-ea"/>
                        </a:rPr>
                        <a:t>市场能力</a:t>
                      </a:r>
                      <a:r>
                        <a:rPr lang="en-US" altLang="zh-CN" sz="1800">
                          <a:latin typeface="Songti SC Regular" panose="02010800040101010101" charset="-122"/>
                          <a:ea typeface="Songti SC Regular" panose="02010800040101010101" charset="-122"/>
                          <a:cs typeface="Songti SC Regular" panose="02010800040101010101" charset="-122"/>
                          <a:sym typeface="+mn-ea"/>
                        </a:rPr>
                        <a:t>、</a:t>
                      </a:r>
                      <a:r>
                        <a:rPr lang="zh-CN" altLang="en-US" sz="1800">
                          <a:latin typeface="Songti SC Regular" panose="02010800040101010101" charset="-122"/>
                          <a:ea typeface="Songti SC Regular" panose="02010800040101010101" charset="-122"/>
                          <a:cs typeface="Songti SC Regular" panose="02010800040101010101" charset="-122"/>
                          <a:sym typeface="+mn-ea"/>
                        </a:rPr>
                        <a:t>系统操作</a:t>
                      </a:r>
                      <a:r>
                        <a:rPr lang="zh-CN" altLang="en-US" sz="1800">
                          <a:latin typeface="Songti SC Regular" panose="02010800040101010101" charset="-122"/>
                          <a:ea typeface="Songti SC Regular" panose="02010800040101010101" charset="-122"/>
                          <a:cs typeface="Songti SC Regular" panose="02010800040101010101" charset="-122"/>
                          <a:sym typeface="+mn-ea"/>
                        </a:rPr>
                        <a:t>数量度</a:t>
                      </a:r>
                      <a:endParaRPr lang="zh-CN" altLang="en-US" sz="1800">
                        <a:latin typeface="Songti SC Regular" panose="02010800040101010101" charset="-122"/>
                        <a:ea typeface="Songti SC Regular" panose="02010800040101010101" charset="-122"/>
                        <a:cs typeface="Songti SC Regular" panose="02010800040101010101" charset="-122"/>
                        <a:sym typeface="+mn-ea"/>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p>
                      <a:pPr algn="l">
                        <a:buNone/>
                      </a:pPr>
                      <a:r>
                        <a:rPr sz="1800">
                          <a:latin typeface="Songti SC Regular" panose="02010800040101010101" charset="-122"/>
                          <a:ea typeface="Songti SC Regular" panose="02010800040101010101" charset="-122"/>
                          <a:cs typeface="Songti SC Regular" panose="02010800040101010101" charset="-122"/>
                          <a:sym typeface="+mn-ea"/>
                        </a:rPr>
                        <a:t>①</a:t>
                      </a:r>
                      <a:r>
                        <a:rPr lang="zh-CN" sz="1800">
                          <a:latin typeface="Songti SC Regular" panose="02010800040101010101" charset="-122"/>
                          <a:ea typeface="Songti SC Regular" panose="02010800040101010101" charset="-122"/>
                          <a:cs typeface="Songti SC Regular" panose="02010800040101010101" charset="-122"/>
                          <a:sym typeface="+mn-ea"/>
                        </a:rPr>
                        <a:t>指导制定计划</a:t>
                      </a:r>
                      <a:r>
                        <a:rPr lang="en-US" altLang="zh-CN" sz="1800">
                          <a:latin typeface="Songti SC Regular" panose="02010800040101010101" charset="-122"/>
                          <a:ea typeface="Songti SC Regular" panose="02010800040101010101" charset="-122"/>
                          <a:cs typeface="Songti SC Regular" panose="02010800040101010101" charset="-122"/>
                          <a:sym typeface="+mn-ea"/>
                        </a:rPr>
                        <a:t>，</a:t>
                      </a:r>
                      <a:r>
                        <a:rPr lang="zh-CN" altLang="en-US" sz="1800">
                          <a:latin typeface="Songti SC Regular" panose="02010800040101010101" charset="-122"/>
                          <a:ea typeface="Songti SC Regular" panose="02010800040101010101" charset="-122"/>
                          <a:cs typeface="Songti SC Regular" panose="02010800040101010101" charset="-122"/>
                          <a:sym typeface="+mn-ea"/>
                        </a:rPr>
                        <a:t>协同</a:t>
                      </a:r>
                      <a:r>
                        <a:rPr lang="en-US" altLang="zh-CN" sz="1800">
                          <a:latin typeface="Songti SC Regular" panose="02010800040101010101" charset="-122"/>
                          <a:ea typeface="Songti SC Regular" panose="02010800040101010101" charset="-122"/>
                          <a:cs typeface="Songti SC Regular" panose="02010800040101010101" charset="-122"/>
                          <a:sym typeface="+mn-ea"/>
                        </a:rPr>
                        <a:t>+</a:t>
                      </a:r>
                      <a:r>
                        <a:rPr lang="zh-CN" altLang="en-US" sz="1800">
                          <a:latin typeface="Songti SC Regular" panose="02010800040101010101" charset="-122"/>
                          <a:ea typeface="Songti SC Regular" panose="02010800040101010101" charset="-122"/>
                          <a:cs typeface="Songti SC Regular" panose="02010800040101010101" charset="-122"/>
                          <a:sym typeface="+mn-ea"/>
                        </a:rPr>
                        <a:t>协调资源</a:t>
                      </a:r>
                      <a:endParaRPr lang="zh-CN" sz="1800">
                        <a:latin typeface="Songti SC Regular" panose="02010800040101010101" charset="-122"/>
                        <a:ea typeface="Songti SC Regular" panose="02010800040101010101" charset="-122"/>
                        <a:cs typeface="Songti SC Regular" panose="02010800040101010101" charset="-122"/>
                        <a:sym typeface="+mn-ea"/>
                      </a:endParaRPr>
                    </a:p>
                    <a:p>
                      <a:pPr algn="l">
                        <a:buNone/>
                      </a:pPr>
                      <a:r>
                        <a:rPr sz="1800">
                          <a:latin typeface="Songti SC Regular" panose="02010800040101010101" charset="-122"/>
                          <a:ea typeface="Songti SC Regular" panose="02010800040101010101" charset="-122"/>
                          <a:cs typeface="Songti SC Regular" panose="02010800040101010101" charset="-122"/>
                          <a:sym typeface="+mn-ea"/>
                        </a:rPr>
                        <a:t>② </a:t>
                      </a:r>
                      <a:r>
                        <a:rPr lang="zh-CN" sz="1800">
                          <a:latin typeface="Songti SC Regular" panose="02010800040101010101" charset="-122"/>
                          <a:ea typeface="Songti SC Regular" panose="02010800040101010101" charset="-122"/>
                          <a:cs typeface="Songti SC Regular" panose="02010800040101010101" charset="-122"/>
                          <a:sym typeface="+mn-ea"/>
                        </a:rPr>
                        <a:t>协调</a:t>
                      </a:r>
                      <a:r>
                        <a:rPr lang="zh-CN" sz="1800">
                          <a:latin typeface="Songti SC Regular" panose="02010800040101010101" charset="-122"/>
                          <a:ea typeface="Songti SC Regular" panose="02010800040101010101" charset="-122"/>
                          <a:cs typeface="Songti SC Regular" panose="02010800040101010101" charset="-122"/>
                          <a:sym typeface="+mn-ea"/>
                        </a:rPr>
                        <a:t>销售支持部资源</a:t>
                      </a:r>
                      <a:r>
                        <a:rPr lang="en-US" altLang="zh-CN" sz="1800">
                          <a:latin typeface="Songti SC Regular" panose="02010800040101010101" charset="-122"/>
                          <a:ea typeface="Songti SC Regular" panose="02010800040101010101" charset="-122"/>
                          <a:cs typeface="Songti SC Regular" panose="02010800040101010101" charset="-122"/>
                          <a:sym typeface="+mn-ea"/>
                        </a:rPr>
                        <a:t>+</a:t>
                      </a:r>
                      <a:r>
                        <a:rPr lang="zh-CN" altLang="en-US" sz="1800">
                          <a:latin typeface="Songti SC Regular" panose="02010800040101010101" charset="-122"/>
                          <a:ea typeface="Songti SC Regular" panose="02010800040101010101" charset="-122"/>
                          <a:cs typeface="Songti SC Regular" panose="02010800040101010101" charset="-122"/>
                          <a:sym typeface="+mn-ea"/>
                        </a:rPr>
                        <a:t>大客户</a:t>
                      </a:r>
                      <a:r>
                        <a:rPr lang="en-US" altLang="zh-CN" sz="1800">
                          <a:latin typeface="Songti SC Regular" panose="02010800040101010101" charset="-122"/>
                          <a:ea typeface="Songti SC Regular" panose="02010800040101010101" charset="-122"/>
                          <a:cs typeface="Songti SC Regular" panose="02010800040101010101" charset="-122"/>
                          <a:sym typeface="+mn-ea"/>
                        </a:rPr>
                        <a:t>1</a:t>
                      </a:r>
                      <a:r>
                        <a:rPr lang="zh-CN" altLang="en-US" sz="1800">
                          <a:latin typeface="Songti SC Regular" panose="02010800040101010101" charset="-122"/>
                          <a:ea typeface="Songti SC Regular" panose="02010800040101010101" charset="-122"/>
                          <a:cs typeface="Songti SC Regular" panose="02010800040101010101" charset="-122"/>
                          <a:sym typeface="+mn-ea"/>
                        </a:rPr>
                        <a:t>带教</a:t>
                      </a:r>
                      <a:endParaRPr lang="en-US" altLang="zh-CN">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p>
                      <a:pPr algn="ctr">
                        <a:buNone/>
                      </a:pPr>
                      <a:r>
                        <a:rPr lang="en-US" altLang="zh-CN">
                          <a:latin typeface="Songti SC Regular" panose="02010800040101010101" charset="-122"/>
                          <a:ea typeface="Songti SC Regular" panose="02010800040101010101" charset="-122"/>
                        </a:rPr>
                        <a:t>7</a:t>
                      </a:r>
                      <a:r>
                        <a:rPr lang="zh-CN" altLang="en-US">
                          <a:latin typeface="Songti SC Regular" panose="02010800040101010101" charset="-122"/>
                          <a:ea typeface="Songti SC Regular" panose="02010800040101010101" charset="-122"/>
                        </a:rPr>
                        <a:t>月末</a:t>
                      </a:r>
                      <a:r>
                        <a:rPr lang="en-US" altLang="zh-CN">
                          <a:latin typeface="Songti SC Regular" panose="02010800040101010101" charset="-122"/>
                          <a:ea typeface="Songti SC Regular" panose="02010800040101010101" charset="-122"/>
                        </a:rPr>
                        <a:t>8</a:t>
                      </a:r>
                      <a:r>
                        <a:rPr lang="zh-CN" altLang="en-US">
                          <a:latin typeface="Songti SC Regular" panose="02010800040101010101" charset="-122"/>
                          <a:ea typeface="Songti SC Regular" panose="02010800040101010101" charset="-122"/>
                        </a:rPr>
                        <a:t>月初</a:t>
                      </a:r>
                      <a:endParaRPr lang="zh-CN" altLang="en-US" sz="1800">
                        <a:latin typeface="Songti SC Regular" panose="02010800040101010101" charset="-122"/>
                        <a:ea typeface="Songti SC Regular" panose="02010800040101010101" charset="-122"/>
                        <a:cs typeface="Songti SC Regular" panose="02010800040101010101" charset="-122"/>
                        <a:sym typeface="+mn-ea"/>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63285">
                <a:tc>
                  <a:txBody>
                    <a:bodyPr/>
                    <a:p>
                      <a:pPr algn="l">
                        <a:buNone/>
                      </a:pPr>
                      <a:r>
                        <a:rPr lang="zh-CN" altLang="en-US">
                          <a:latin typeface="Songti SC Regular" panose="02010800040101010101" charset="-122"/>
                          <a:ea typeface="Songti SC Regular" panose="02010800040101010101" charset="-122"/>
                          <a:cs typeface="Songti SC Regular" panose="02010800040101010101" charset="-122"/>
                        </a:rPr>
                        <a:t>交接当月绩效</a:t>
                      </a:r>
                      <a:r>
                        <a:rPr lang="zh-CN" altLang="en-US">
                          <a:latin typeface="Songti SC Regular" panose="02010800040101010101" charset="-122"/>
                          <a:ea typeface="Songti SC Regular" panose="02010800040101010101" charset="-122"/>
                          <a:cs typeface="Songti SC Regular" panose="02010800040101010101" charset="-122"/>
                        </a:rPr>
                        <a:t>极差</a:t>
                      </a:r>
                      <a:endParaRPr lang="zh-CN" altLang="en-US">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p>
                      <a:pPr algn="l">
                        <a:buNone/>
                      </a:pPr>
                      <a:r>
                        <a:rPr lang="zh-CN" altLang="en-US">
                          <a:latin typeface="Songti SC Regular" panose="02010800040101010101" charset="-122"/>
                          <a:ea typeface="Songti SC Regular" panose="02010800040101010101" charset="-122"/>
                          <a:cs typeface="Songti SC Regular" panose="02010800040101010101" charset="-122"/>
                        </a:rPr>
                        <a:t>交接当月要求的工作与其个人利益已经无关</a:t>
                      </a:r>
                      <a:r>
                        <a:rPr lang="en-US" altLang="zh-CN">
                          <a:latin typeface="Songti SC Regular" panose="02010800040101010101" charset="-122"/>
                          <a:ea typeface="Songti SC Regular" panose="02010800040101010101" charset="-122"/>
                          <a:cs typeface="Songti SC Regular" panose="02010800040101010101" charset="-122"/>
                        </a:rPr>
                        <a:t>，</a:t>
                      </a:r>
                      <a:r>
                        <a:rPr lang="zh-CN" altLang="en-US">
                          <a:latin typeface="Songti SC Regular" panose="02010800040101010101" charset="-122"/>
                          <a:ea typeface="Songti SC Regular" panose="02010800040101010101" charset="-122"/>
                          <a:cs typeface="Songti SC Regular" panose="02010800040101010101" charset="-122"/>
                        </a:rPr>
                        <a:t>认真交接是情分</a:t>
                      </a:r>
                      <a:r>
                        <a:rPr lang="en-US" altLang="zh-CN">
                          <a:latin typeface="Songti SC Regular" panose="02010800040101010101" charset="-122"/>
                          <a:ea typeface="Songti SC Regular" panose="02010800040101010101" charset="-122"/>
                          <a:cs typeface="Songti SC Regular" panose="02010800040101010101" charset="-122"/>
                        </a:rPr>
                        <a:t>，</a:t>
                      </a:r>
                      <a:r>
                        <a:rPr lang="zh-CN" altLang="en-US">
                          <a:latin typeface="Songti SC Regular" panose="02010800040101010101" charset="-122"/>
                          <a:ea typeface="Songti SC Regular" panose="02010800040101010101" charset="-122"/>
                          <a:cs typeface="Songti SC Regular" panose="02010800040101010101" charset="-122"/>
                        </a:rPr>
                        <a:t>躺平摸鱼是</a:t>
                      </a:r>
                      <a:r>
                        <a:rPr lang="zh-CN" altLang="en-US">
                          <a:latin typeface="Songti SC Regular" panose="02010800040101010101" charset="-122"/>
                          <a:ea typeface="Songti SC Regular" panose="02010800040101010101" charset="-122"/>
                          <a:cs typeface="Songti SC Regular" panose="02010800040101010101" charset="-122"/>
                        </a:rPr>
                        <a:t>正常</a:t>
                      </a:r>
                      <a:endParaRPr lang="zh-CN" altLang="en-US">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p>
                      <a:pPr algn="l">
                        <a:buNone/>
                      </a:pPr>
                      <a:r>
                        <a:rPr lang="zh-CN" altLang="en-US">
                          <a:latin typeface="Songti SC Regular" panose="02010800040101010101" charset="-122"/>
                          <a:ea typeface="Songti SC Regular" panose="02010800040101010101" charset="-122"/>
                          <a:cs typeface="Songti SC Regular" panose="02010800040101010101" charset="-122"/>
                        </a:rPr>
                        <a:t>与人事行政部沟通交接月绩效要求与当月绩效工资挂钩的指派任务单</a:t>
                      </a:r>
                      <a:r>
                        <a:rPr lang="en-US" altLang="zh-CN">
                          <a:latin typeface="Songti SC Regular" panose="02010800040101010101" charset="-122"/>
                          <a:ea typeface="Songti SC Regular" panose="02010800040101010101" charset="-122"/>
                          <a:cs typeface="Songti SC Regular" panose="02010800040101010101" charset="-122"/>
                        </a:rPr>
                        <a:t>，</a:t>
                      </a:r>
                      <a:r>
                        <a:rPr lang="zh-CN" altLang="en-US">
                          <a:latin typeface="Songti SC Regular" panose="02010800040101010101" charset="-122"/>
                          <a:ea typeface="Songti SC Regular" panose="02010800040101010101" charset="-122"/>
                          <a:cs typeface="Songti SC Regular" panose="02010800040101010101" charset="-122"/>
                        </a:rPr>
                        <a:t>当事人签字</a:t>
                      </a:r>
                      <a:r>
                        <a:rPr lang="en-US" altLang="zh-CN">
                          <a:latin typeface="Songti SC Regular" panose="02010800040101010101" charset="-122"/>
                          <a:ea typeface="Songti SC Regular" panose="02010800040101010101" charset="-122"/>
                          <a:cs typeface="Songti SC Regular" panose="02010800040101010101" charset="-122"/>
                        </a:rPr>
                        <a:t>，</a:t>
                      </a:r>
                      <a:r>
                        <a:rPr lang="zh-CN" altLang="en-US">
                          <a:latin typeface="Songti SC Regular" panose="02010800040101010101" charset="-122"/>
                          <a:ea typeface="Songti SC Regular" panose="02010800040101010101" charset="-122"/>
                          <a:cs typeface="Songti SC Regular" panose="02010800040101010101" charset="-122"/>
                        </a:rPr>
                        <a:t>承接人</a:t>
                      </a:r>
                      <a:r>
                        <a:rPr lang="zh-CN" altLang="en-US">
                          <a:latin typeface="Songti SC Regular" panose="02010800040101010101" charset="-122"/>
                          <a:ea typeface="Songti SC Regular" panose="02010800040101010101" charset="-122"/>
                          <a:cs typeface="Songti SC Regular" panose="02010800040101010101" charset="-122"/>
                        </a:rPr>
                        <a:t>签字</a:t>
                      </a:r>
                      <a:endParaRPr lang="zh-CN" altLang="en-US">
                        <a:latin typeface="Songti SC Regular" panose="02010800040101010101" charset="-122"/>
                        <a:ea typeface="Songti SC Regular" panose="02010800040101010101" charset="-122"/>
                        <a:cs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p>
                      <a:pPr algn="ctr">
                        <a:buNone/>
                      </a:pPr>
                      <a:r>
                        <a:rPr lang="en-US" altLang="zh-CN">
                          <a:latin typeface="Songti SC Regular" panose="02010800040101010101" charset="-122"/>
                          <a:ea typeface="Songti SC Regular" panose="02010800040101010101" charset="-122"/>
                        </a:rPr>
                        <a:t>2026.07</a:t>
                      </a:r>
                      <a:endParaRPr lang="en-US" altLang="zh-CN">
                        <a:latin typeface="Songti SC Regular" panose="02010800040101010101" charset="-122"/>
                        <a:ea typeface="Songti SC Regular" panose="02010800040101010101"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Tree>
    <p:custDataLst>
      <p:tags r:id="rId8"/>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1050290"/>
            <a:ext cx="12192000" cy="1602740"/>
          </a:xfrm>
          <a:prstGeom prst="rect">
            <a:avLst/>
          </a:prstGeom>
        </p:spPr>
      </p:pic>
      <p:pic>
        <p:nvPicPr>
          <p:cNvPr id="36" name="图片 35" descr="宝锐生物PPT 2"/>
          <p:cNvPicPr>
            <a:picLocks noChangeAspect="1"/>
          </p:cNvPicPr>
          <p:nvPr>
            <p:custDataLst>
              <p:tags r:id="rId2"/>
            </p:custDataLst>
          </p:nvPr>
        </p:nvPicPr>
        <p:blipFill>
          <a:blip r:embed="rId3"/>
          <a:stretch>
            <a:fillRect/>
          </a:stretch>
        </p:blipFill>
        <p:spPr>
          <a:xfrm>
            <a:off x="-1" y="393700"/>
            <a:ext cx="4441371" cy="557530"/>
          </a:xfrm>
          <a:prstGeom prst="rect">
            <a:avLst/>
          </a:prstGeom>
        </p:spPr>
      </p:pic>
      <p:sp>
        <p:nvSpPr>
          <p:cNvPr id="7" name="单圆角矩形 6"/>
          <p:cNvSpPr/>
          <p:nvPr>
            <p:custDataLst>
              <p:tags r:id="rId4"/>
            </p:custDataLst>
          </p:nvPr>
        </p:nvSpPr>
        <p:spPr>
          <a:xfrm>
            <a:off x="9072880" y="556895"/>
            <a:ext cx="455930" cy="210185"/>
          </a:xfrm>
          <a:prstGeom prst="round1Rect">
            <a:avLst/>
          </a:prstGeom>
          <a:gradFill>
            <a:gsLst>
              <a:gs pos="0">
                <a:srgbClr val="D9F2FC"/>
              </a:gs>
              <a:gs pos="100000">
                <a:srgbClr val="89C3F3"/>
              </a:gs>
            </a:gsLst>
            <a:lin ang="90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noFill/>
              </a:ln>
            </a:endParaRPr>
          </a:p>
        </p:txBody>
      </p:sp>
      <p:sp>
        <p:nvSpPr>
          <p:cNvPr id="6" name="文本框 5"/>
          <p:cNvSpPr txBox="1"/>
          <p:nvPr>
            <p:custDataLst>
              <p:tags r:id="rId5"/>
            </p:custDataLst>
          </p:nvPr>
        </p:nvSpPr>
        <p:spPr>
          <a:xfrm>
            <a:off x="9053830" y="505460"/>
            <a:ext cx="2947035" cy="306705"/>
          </a:xfrm>
          <a:prstGeom prst="rect">
            <a:avLst/>
          </a:prstGeom>
          <a:noFill/>
        </p:spPr>
        <p:txBody>
          <a:bodyPr wrap="square" rtlCol="0">
            <a:spAutoFit/>
          </a:bodyPr>
          <a:lstStyle/>
          <a:p>
            <a:r>
              <a:rPr lang="zh-CN" altLang="en-US" sz="1400">
                <a:solidFill>
                  <a:srgbClr val="0043C1"/>
                </a:solidFill>
                <a:latin typeface="思源黑体 CN Bold" panose="020B0800000000000000" charset="-122"/>
                <a:ea typeface="思源黑体 CN Bold" panose="020B0800000000000000" charset="-122"/>
              </a:rPr>
              <a:t>守护生命健康</a:t>
            </a:r>
            <a:r>
              <a:rPr lang="en-US" altLang="zh-CN" sz="1400">
                <a:solidFill>
                  <a:srgbClr val="0043C1"/>
                </a:solidFill>
                <a:latin typeface="思源黑体 CN Bold" panose="020B0800000000000000" charset="-122"/>
                <a:ea typeface="思源黑体 CN Bold" panose="020B0800000000000000" charset="-122"/>
              </a:rPr>
              <a:t>  </a:t>
            </a:r>
            <a:r>
              <a:rPr lang="zh-CN" altLang="en-US" sz="1400">
                <a:solidFill>
                  <a:srgbClr val="0043C1"/>
                </a:solidFill>
                <a:latin typeface="思源黑体 CN Bold" panose="020B0800000000000000" charset="-122"/>
                <a:ea typeface="思源黑体 CN Bold" panose="020B0800000000000000" charset="-122"/>
              </a:rPr>
              <a:t>缔造美好生活</a:t>
            </a:r>
            <a:endParaRPr lang="zh-CN" altLang="en-US" sz="1400">
              <a:solidFill>
                <a:srgbClr val="0043C1"/>
              </a:solidFill>
              <a:latin typeface="思源黑体 CN Bold" panose="020B0800000000000000" charset="-122"/>
              <a:ea typeface="思源黑体 CN Bold" panose="020B0800000000000000" charset="-122"/>
            </a:endParaRPr>
          </a:p>
        </p:txBody>
      </p:sp>
      <p:cxnSp>
        <p:nvCxnSpPr>
          <p:cNvPr id="10" name="直接连接符 9"/>
          <p:cNvCxnSpPr/>
          <p:nvPr>
            <p:custDataLst>
              <p:tags r:id="rId6"/>
            </p:custDataLst>
          </p:nvPr>
        </p:nvCxnSpPr>
        <p:spPr>
          <a:xfrm>
            <a:off x="9053830" y="547370"/>
            <a:ext cx="0" cy="220980"/>
          </a:xfrm>
          <a:prstGeom prst="line">
            <a:avLst/>
          </a:prstGeom>
          <a:ln w="25400">
            <a:solidFill>
              <a:srgbClr val="0070C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7"/>
            </p:custDataLst>
          </p:nvPr>
        </p:nvSpPr>
        <p:spPr>
          <a:xfrm>
            <a:off x="554990" y="393700"/>
            <a:ext cx="3394012"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charset="-122"/>
                <a:ea typeface="微软雅黑" panose="020B0503020204020204" charset="-122"/>
                <a:cs typeface="微软雅黑" panose="020B0503020204020204" charset="-122"/>
                <a:sym typeface="+mn-ea"/>
              </a:rPr>
              <a:t> 下半年目标及行动措施</a:t>
            </a:r>
            <a:endParaRPr lang="zh-CN" altLang="en-US" sz="2400" b="1" spc="600"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pSp>
        <p:nvGrpSpPr>
          <p:cNvPr id="4" name="组合 3"/>
          <p:cNvGrpSpPr/>
          <p:nvPr/>
        </p:nvGrpSpPr>
        <p:grpSpPr>
          <a:xfrm>
            <a:off x="635" y="6230620"/>
            <a:ext cx="12190730" cy="698500"/>
            <a:chOff x="1" y="9812"/>
            <a:chExt cx="19198" cy="1100"/>
          </a:xfrm>
        </p:grpSpPr>
        <p:pic>
          <p:nvPicPr>
            <p:cNvPr id="3" name="图片 2" descr="宝锐生物PPT 2 x"/>
            <p:cNvPicPr>
              <a:picLocks noChangeAspect="1"/>
            </p:cNvPicPr>
            <p:nvPr userDrawn="1"/>
          </p:nvPicPr>
          <p:blipFill>
            <a:blip r:embed="rId8"/>
            <a:stretch>
              <a:fillRect/>
            </a:stretch>
          </p:blipFill>
          <p:spPr>
            <a:xfrm>
              <a:off x="1" y="9874"/>
              <a:ext cx="19199" cy="930"/>
            </a:xfrm>
            <a:prstGeom prst="rect">
              <a:avLst/>
            </a:prstGeom>
          </p:spPr>
        </p:pic>
        <p:pic>
          <p:nvPicPr>
            <p:cNvPr id="5" name="图片 4" descr="logo--白色"/>
            <p:cNvPicPr>
              <a:picLocks noChangeAspect="1"/>
            </p:cNvPicPr>
            <p:nvPr userDrawn="1">
              <p:custDataLst>
                <p:tags r:id="rId9"/>
              </p:custDataLst>
            </p:nvPr>
          </p:nvPicPr>
          <p:blipFill>
            <a:blip r:embed="rId10"/>
            <a:stretch>
              <a:fillRect/>
            </a:stretch>
          </p:blipFill>
          <p:spPr>
            <a:xfrm>
              <a:off x="16175" y="9812"/>
              <a:ext cx="2808" cy="1100"/>
            </a:xfrm>
            <a:prstGeom prst="rect">
              <a:avLst/>
            </a:prstGeom>
          </p:spPr>
        </p:pic>
      </p:grpSp>
      <p:graphicFrame>
        <p:nvGraphicFramePr>
          <p:cNvPr id="9" name="表格 8"/>
          <p:cNvGraphicFramePr>
            <a:graphicFrameLocks noGrp="1"/>
          </p:cNvGraphicFramePr>
          <p:nvPr/>
        </p:nvGraphicFramePr>
        <p:xfrm>
          <a:off x="1017905" y="2847975"/>
          <a:ext cx="10079355" cy="2453640"/>
        </p:xfrm>
        <a:graphic>
          <a:graphicData uri="http://schemas.openxmlformats.org/drawingml/2006/table">
            <a:tbl>
              <a:tblPr/>
              <a:tblGrid>
                <a:gridCol w="2393950"/>
                <a:gridCol w="6542405"/>
                <a:gridCol w="1143000"/>
              </a:tblGrid>
              <a:tr h="619125">
                <a:tc gridSpan="3">
                  <a:txBody>
                    <a:bodyPr/>
                    <a:lstStyle/>
                    <a:p>
                      <a:pPr algn="ctr" fontAlgn="ctr"/>
                      <a:r>
                        <a:rPr lang="zh-CN" altLang="en-US" sz="1600" b="1" i="0" u="none" strike="noStrike" dirty="0">
                          <a:solidFill>
                            <a:srgbClr val="000000"/>
                          </a:solidFill>
                          <a:effectLst/>
                          <a:latin typeface="宋体" pitchFamily="2" charset="-122"/>
                          <a:ea typeface="宋体" pitchFamily="2" charset="-122"/>
                        </a:rPr>
                        <a:t>下半年目标及行动措施</a:t>
                      </a:r>
                      <a:endParaRPr lang="zh-CN" altLang="en-US" sz="1600" b="1" i="0" u="none" strike="noStrike" dirty="0">
                        <a:solidFill>
                          <a:srgbClr val="000000"/>
                        </a:solidFill>
                        <a:effectLst/>
                        <a:latin typeface="宋体" pitchFamily="2" charset="-122"/>
                        <a:ea typeface="宋体"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tc hMerge="1">
                  <a:tcPr/>
                </a:tc>
                <a:tc hMerge="1">
                  <a:tcPr>
                    <a:lnL w="12700" cmpd="sng">
                      <a:noFill/>
                      <a:prstDash val="solid"/>
                    </a:lnL>
                  </a:tcPr>
                </a:tc>
              </a:tr>
              <a:tr h="409575">
                <a:tc>
                  <a:txBody>
                    <a:bodyPr/>
                    <a:lstStyle/>
                    <a:p>
                      <a:pPr algn="ctr" fontAlgn="ctr"/>
                      <a:r>
                        <a:rPr lang="zh-CN" altLang="en-US" sz="1200" b="0" i="0" u="none" strike="noStrike" dirty="0">
                          <a:solidFill>
                            <a:srgbClr val="000000"/>
                          </a:solidFill>
                          <a:effectLst/>
                          <a:latin typeface="宋体" pitchFamily="2" charset="-122"/>
                          <a:ea typeface="宋体" pitchFamily="2" charset="-122"/>
                        </a:rPr>
                        <a:t>业绩</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工作目标</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行动措施</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完成时间</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solidFill>
                  </a:tcPr>
                </a:tc>
              </a:tr>
              <a:tr h="474980">
                <a:tc>
                  <a:txBody>
                    <a:bodyPr/>
                    <a:lstStyle/>
                    <a:p>
                      <a:pPr algn="ctr" fontAlgn="ctr"/>
                      <a:r>
                        <a:rPr lang="zh-CN" altLang="en-US" sz="1200" b="0" i="0" u="none" strike="noStrike" dirty="0">
                          <a:solidFill>
                            <a:srgbClr val="000000"/>
                          </a:solidFill>
                          <a:effectLst/>
                          <a:latin typeface="宋体" pitchFamily="2" charset="-122"/>
                          <a:ea typeface="宋体" pitchFamily="2" charset="-122"/>
                        </a:rPr>
                        <a:t>卡点拉通效率</a:t>
                      </a:r>
                      <a:r>
                        <a:rPr lang="zh-CN" altLang="en-US" sz="1200" b="0" i="0" u="none" strike="noStrike" dirty="0">
                          <a:solidFill>
                            <a:srgbClr val="000000"/>
                          </a:solidFill>
                          <a:effectLst/>
                          <a:latin typeface="宋体" pitchFamily="2" charset="-122"/>
                          <a:ea typeface="宋体" pitchFamily="2" charset="-122"/>
                        </a:rPr>
                        <a:t>改善</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sz="1200">
                          <a:latin typeface="Songti SC Regular" panose="02010800040101010101" charset="-122"/>
                          <a:ea typeface="Songti SC Regular" panose="02010800040101010101" charset="-122"/>
                          <a:cs typeface="Songti SC Regular" panose="02010800040101010101" charset="-122"/>
                          <a:sym typeface="+mn-ea"/>
                        </a:rPr>
                        <a:t>周一两个科研区域周会后，周二上午由区域负责人和技术、产品部进行信息拉通会，可由区域骨干一同参会，</a:t>
                      </a:r>
                      <a:r>
                        <a:rPr lang="zh-CN" sz="1200">
                          <a:latin typeface="Songti SC Regular" panose="02010800040101010101" charset="-122"/>
                          <a:ea typeface="Songti SC Regular" panose="02010800040101010101" charset="-122"/>
                          <a:cs typeface="Songti SC Regular" panose="02010800040101010101" charset="-122"/>
                          <a:sym typeface="+mn-ea"/>
                        </a:rPr>
                        <a:t>时长</a:t>
                      </a:r>
                      <a:r>
                        <a:rPr sz="1200">
                          <a:latin typeface="Songti SC Regular" panose="02010800040101010101" charset="-122"/>
                          <a:ea typeface="Songti SC Regular" panose="02010800040101010101" charset="-122"/>
                          <a:cs typeface="Songti SC Regular" panose="02010800040101010101" charset="-122"/>
                          <a:sym typeface="+mn-ea"/>
                        </a:rPr>
                        <a:t>1小时以内。输出会议纪要：跟进负面反馈是否关闭、正面反馈积累进度。</a:t>
                      </a:r>
                      <a:r>
                        <a:rPr lang="zh-CN" altLang="en-US" sz="1200" b="0" i="0" u="none" strike="noStrike">
                          <a:solidFill>
                            <a:srgbClr val="000000"/>
                          </a:solidFill>
                          <a:effectLst/>
                          <a:latin typeface="宋体" pitchFamily="2" charset="-122"/>
                          <a:ea typeface="宋体" pitchFamily="2" charset="-122"/>
                        </a:rPr>
                        <a:t>　</a:t>
                      </a:r>
                      <a:endParaRPr lang="zh-CN" altLang="en-US" sz="1200" b="0" i="0" u="none" strike="noStrike">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持续　</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474980">
                <a:tc>
                  <a:txBody>
                    <a:bodyPr/>
                    <a:lstStyle/>
                    <a:p>
                      <a:pPr algn="ctr" fontAlgn="ctr"/>
                      <a:r>
                        <a:rPr lang="zh-CN" altLang="en-US" sz="1200">
                          <a:latin typeface="Songti SC Regular" panose="02010800040101010101" charset="-122"/>
                          <a:ea typeface="Songti SC Regular" panose="02010800040101010101" charset="-122"/>
                          <a:cs typeface="Songti SC Regular" panose="02010800040101010101" charset="-122"/>
                          <a:sym typeface="+mn-ea"/>
                        </a:rPr>
                        <a:t>顽固潜力客户开发</a:t>
                      </a:r>
                      <a:r>
                        <a:rPr lang="zh-CN" altLang="en-US" sz="1200">
                          <a:latin typeface="Songti SC Regular" panose="02010800040101010101" charset="-122"/>
                          <a:ea typeface="Songti SC Regular" panose="02010800040101010101" charset="-122"/>
                          <a:cs typeface="Songti SC Regular" panose="02010800040101010101" charset="-122"/>
                          <a:sym typeface="+mn-ea"/>
                        </a:rPr>
                        <a:t>计划</a:t>
                      </a:r>
                      <a:endParaRPr lang="zh-CN" altLang="en-US" sz="1200">
                        <a:latin typeface="Songti SC Regular" panose="02010800040101010101" charset="-122"/>
                        <a:ea typeface="Songti SC Regular" panose="02010800040101010101" charset="-122"/>
                        <a:cs typeface="Songti SC Regular" panose="02010800040101010101" charset="-122"/>
                        <a:sym typeface="+mn-ea"/>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sz="1200">
                          <a:latin typeface="Songti SC Regular" panose="02010800040101010101" charset="-122"/>
                          <a:ea typeface="Songti SC Regular" panose="02010800040101010101" charset="-122"/>
                          <a:cs typeface="Songti SC Regular" panose="02010800040101010101" charset="-122"/>
                          <a:sym typeface="+mn-ea"/>
                        </a:rPr>
                        <a:t>销售方法论需沉淀和复制</a:t>
                      </a:r>
                      <a:r>
                        <a:rPr lang="en-US" sz="1200">
                          <a:latin typeface="Songti SC Regular" panose="02010800040101010101" charset="-122"/>
                          <a:ea typeface="Songti SC Regular" panose="02010800040101010101" charset="-122"/>
                          <a:cs typeface="Songti SC Regular" panose="02010800040101010101" charset="-122"/>
                          <a:sym typeface="+mn-ea"/>
                        </a:rPr>
                        <a:t>：</a:t>
                      </a:r>
                      <a:r>
                        <a:rPr lang="zh-CN" altLang="en-US" sz="1200">
                          <a:latin typeface="Songti SC Regular" panose="02010800040101010101" charset="-122"/>
                          <a:ea typeface="Songti SC Regular" panose="02010800040101010101" charset="-122"/>
                          <a:cs typeface="Songti SC Regular" panose="02010800040101010101" charset="-122"/>
                          <a:sym typeface="+mn-ea"/>
                        </a:rPr>
                        <a:t>从知因</a:t>
                      </a:r>
                      <a:r>
                        <a:rPr lang="en-US" altLang="zh-CN" sz="1200">
                          <a:latin typeface="Songti SC Regular" panose="02010800040101010101" charset="-122"/>
                          <a:ea typeface="Songti SC Regular" panose="02010800040101010101" charset="-122"/>
                          <a:cs typeface="Songti SC Regular" panose="02010800040101010101" charset="-122"/>
                          <a:sym typeface="+mn-ea"/>
                        </a:rPr>
                        <a:t>、</a:t>
                      </a:r>
                      <a:r>
                        <a:rPr lang="zh-CN" altLang="en-US" sz="1200">
                          <a:latin typeface="Songti SC Regular" panose="02010800040101010101" charset="-122"/>
                          <a:ea typeface="Songti SC Regular" panose="02010800040101010101" charset="-122"/>
                          <a:cs typeface="Songti SC Regular" panose="02010800040101010101" charset="-122"/>
                          <a:sym typeface="+mn-ea"/>
                        </a:rPr>
                        <a:t>嘉智</a:t>
                      </a:r>
                      <a:r>
                        <a:rPr lang="en-US" altLang="zh-CN" sz="1200">
                          <a:latin typeface="Songti SC Regular" panose="02010800040101010101" charset="-122"/>
                          <a:ea typeface="Songti SC Regular" panose="02010800040101010101" charset="-122"/>
                          <a:cs typeface="Songti SC Regular" panose="02010800040101010101" charset="-122"/>
                          <a:sym typeface="+mn-ea"/>
                        </a:rPr>
                        <a:t>、</a:t>
                      </a:r>
                      <a:r>
                        <a:rPr lang="zh-CN" altLang="en-US" sz="1200">
                          <a:latin typeface="Songti SC Regular" panose="02010800040101010101" charset="-122"/>
                          <a:ea typeface="Songti SC Regular" panose="02010800040101010101" charset="-122"/>
                          <a:cs typeface="Songti SC Regular" panose="02010800040101010101" charset="-122"/>
                          <a:sym typeface="+mn-ea"/>
                        </a:rPr>
                        <a:t>立见等事情的推动过程进行提炼</a:t>
                      </a:r>
                      <a:r>
                        <a:rPr lang="en-US" altLang="zh-CN" sz="1200">
                          <a:latin typeface="Songti SC Regular" panose="02010800040101010101" charset="-122"/>
                          <a:ea typeface="Songti SC Regular" panose="02010800040101010101" charset="-122"/>
                          <a:cs typeface="Songti SC Regular" panose="02010800040101010101" charset="-122"/>
                          <a:sym typeface="+mn-ea"/>
                        </a:rPr>
                        <a:t>。</a:t>
                      </a:r>
                      <a:r>
                        <a:rPr lang="zh-CN" altLang="en-US" sz="1200">
                          <a:latin typeface="Songti SC Regular" panose="02010800040101010101" charset="-122"/>
                          <a:ea typeface="Songti SC Regular" panose="02010800040101010101" charset="-122"/>
                          <a:cs typeface="Songti SC Regular" panose="02010800040101010101" charset="-122"/>
                          <a:sym typeface="+mn-ea"/>
                        </a:rPr>
                        <a:t>随着我们的产品相比前几年成熟</a:t>
                      </a:r>
                      <a:r>
                        <a:rPr lang="en-US" altLang="zh-CN" sz="1200">
                          <a:latin typeface="Songti SC Regular" panose="02010800040101010101" charset="-122"/>
                          <a:ea typeface="Songti SC Regular" panose="02010800040101010101" charset="-122"/>
                          <a:cs typeface="Songti SC Regular" panose="02010800040101010101" charset="-122"/>
                          <a:sym typeface="+mn-ea"/>
                        </a:rPr>
                        <a:t>，</a:t>
                      </a:r>
                      <a:r>
                        <a:rPr lang="zh-CN" altLang="en-US" sz="1200">
                          <a:latin typeface="Songti SC Regular" panose="02010800040101010101" charset="-122"/>
                          <a:ea typeface="Songti SC Regular" panose="02010800040101010101" charset="-122"/>
                          <a:cs typeface="Songti SC Regular" panose="02010800040101010101" charset="-122"/>
                          <a:sym typeface="+mn-ea"/>
                        </a:rPr>
                        <a:t>高层关系推进会有更大可能性拉回机会和资源支持</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dirty="0">
                          <a:solidFill>
                            <a:srgbClr val="000000"/>
                          </a:solidFill>
                          <a:effectLst/>
                          <a:latin typeface="宋体" pitchFamily="2" charset="-122"/>
                          <a:ea typeface="宋体" pitchFamily="2" charset="-122"/>
                          <a:sym typeface="+mn-ea"/>
                        </a:rPr>
                        <a:t>持续</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474980">
                <a:tc>
                  <a:txBody>
                    <a:bodyPr/>
                    <a:lstStyle/>
                    <a:p>
                      <a:pPr algn="ctr" fontAlgn="ctr"/>
                      <a:r>
                        <a:rPr lang="zh-CN" altLang="en-US" sz="1200" b="0" i="0" u="none" strike="noStrike" dirty="0">
                          <a:solidFill>
                            <a:srgbClr val="000000"/>
                          </a:solidFill>
                          <a:effectLst/>
                          <a:latin typeface="宋体" pitchFamily="2" charset="-122"/>
                          <a:ea typeface="宋体" pitchFamily="2" charset="-122"/>
                        </a:rPr>
                        <a:t>日常事项闭环跟进</a:t>
                      </a:r>
                      <a:r>
                        <a:rPr lang="zh-CN" altLang="en-US" sz="1200" b="0" i="0" u="none" strike="noStrike" dirty="0">
                          <a:solidFill>
                            <a:srgbClr val="000000"/>
                          </a:solidFill>
                          <a:effectLst/>
                          <a:latin typeface="宋体" pitchFamily="2" charset="-122"/>
                          <a:ea typeface="宋体" pitchFamily="2" charset="-122"/>
                        </a:rPr>
                        <a:t>工具</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负向反馈沉淀清单每日在钉钉同步发我</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通过正在搭建的工作台进行汇总和沉淀</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通过本地化</a:t>
                      </a:r>
                      <a:r>
                        <a:rPr lang="en-US" altLang="zh-CN" sz="1200" b="0" i="0" u="none" strike="noStrike" dirty="0">
                          <a:solidFill>
                            <a:srgbClr val="000000"/>
                          </a:solidFill>
                          <a:effectLst/>
                          <a:latin typeface="宋体" pitchFamily="2" charset="-122"/>
                          <a:ea typeface="宋体" pitchFamily="2" charset="-122"/>
                        </a:rPr>
                        <a:t>Agent</a:t>
                      </a:r>
                      <a:r>
                        <a:rPr lang="zh-CN" altLang="en-US" sz="1200" b="0" i="0" u="none" strike="noStrike" dirty="0">
                          <a:solidFill>
                            <a:srgbClr val="000000"/>
                          </a:solidFill>
                          <a:effectLst/>
                          <a:latin typeface="宋体" pitchFamily="2" charset="-122"/>
                          <a:ea typeface="宋体" pitchFamily="2" charset="-122"/>
                        </a:rPr>
                        <a:t>进行管理沉淀</a:t>
                      </a:r>
                      <a:r>
                        <a:rPr lang="en-US" altLang="zh-CN" sz="1200" b="0" i="0" u="none" strike="noStrike" dirty="0">
                          <a:solidFill>
                            <a:srgbClr val="000000"/>
                          </a:solidFill>
                          <a:effectLst/>
                          <a:latin typeface="宋体" pitchFamily="2" charset="-122"/>
                          <a:ea typeface="宋体" pitchFamily="2" charset="-122"/>
                        </a:rPr>
                        <a:t>。</a:t>
                      </a:r>
                      <a:endParaRPr lang="en-US" altLang="zh-CN"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CN" sz="1200" b="0" i="0" u="none" strike="noStrike" dirty="0">
                          <a:solidFill>
                            <a:srgbClr val="000000"/>
                          </a:solidFill>
                          <a:effectLst/>
                          <a:latin typeface="宋体" pitchFamily="2" charset="-122"/>
                          <a:ea typeface="宋体" pitchFamily="2" charset="-122"/>
                        </a:rPr>
                        <a:t>7</a:t>
                      </a:r>
                      <a:r>
                        <a:rPr lang="zh-CN" altLang="en-US" sz="1200" b="0" i="0" u="none" strike="noStrike" dirty="0">
                          <a:solidFill>
                            <a:srgbClr val="000000"/>
                          </a:solidFill>
                          <a:effectLst/>
                          <a:latin typeface="宋体" pitchFamily="2" charset="-122"/>
                          <a:ea typeface="宋体" pitchFamily="2" charset="-122"/>
                        </a:rPr>
                        <a:t>月</a:t>
                      </a:r>
                      <a:r>
                        <a:rPr lang="en-US" altLang="zh-CN" sz="1200" b="0" i="0" u="none" strike="noStrike" dirty="0">
                          <a:solidFill>
                            <a:srgbClr val="000000"/>
                          </a:solidFill>
                          <a:effectLst/>
                          <a:latin typeface="宋体" pitchFamily="2" charset="-122"/>
                          <a:ea typeface="宋体" pitchFamily="2" charset="-122"/>
                        </a:rPr>
                        <a:t>w2</a:t>
                      </a:r>
                      <a:r>
                        <a:rPr lang="zh-CN" altLang="en-US" sz="1200" b="0" i="0" u="none" strike="noStrike" dirty="0">
                          <a:solidFill>
                            <a:srgbClr val="000000"/>
                          </a:solidFill>
                          <a:effectLst/>
                          <a:latin typeface="宋体" pitchFamily="2" charset="-122"/>
                          <a:ea typeface="宋体" pitchFamily="2" charset="-122"/>
                        </a:rPr>
                        <a:t>开始</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spTree>
    <p:custDataLst>
      <p:tags r:id="rId1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宝锐生物PPT 2"/>
          <p:cNvPicPr>
            <a:picLocks noChangeAspect="1"/>
          </p:cNvPicPr>
          <p:nvPr>
            <p:custDataLst>
              <p:tags r:id="rId1"/>
            </p:custDataLst>
          </p:nvPr>
        </p:nvPicPr>
        <p:blipFill>
          <a:blip r:embed="rId2"/>
          <a:stretch>
            <a:fillRect/>
          </a:stretch>
        </p:blipFill>
        <p:spPr>
          <a:xfrm>
            <a:off x="-1" y="393700"/>
            <a:ext cx="4441371" cy="557530"/>
          </a:xfrm>
          <a:prstGeom prst="rect">
            <a:avLst/>
          </a:prstGeom>
        </p:spPr>
      </p:pic>
      <p:sp>
        <p:nvSpPr>
          <p:cNvPr id="7" name="单圆角矩形 6"/>
          <p:cNvSpPr/>
          <p:nvPr>
            <p:custDataLst>
              <p:tags r:id="rId3"/>
            </p:custDataLst>
          </p:nvPr>
        </p:nvSpPr>
        <p:spPr>
          <a:xfrm>
            <a:off x="9072880" y="556895"/>
            <a:ext cx="455930" cy="210185"/>
          </a:xfrm>
          <a:prstGeom prst="round1Rect">
            <a:avLst/>
          </a:prstGeom>
          <a:gradFill>
            <a:gsLst>
              <a:gs pos="0">
                <a:srgbClr val="D9F2FC"/>
              </a:gs>
              <a:gs pos="100000">
                <a:srgbClr val="89C3F3"/>
              </a:gs>
            </a:gsLst>
            <a:lin ang="90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noFill/>
              </a:ln>
            </a:endParaRPr>
          </a:p>
        </p:txBody>
      </p:sp>
      <p:sp>
        <p:nvSpPr>
          <p:cNvPr id="6" name="文本框 5"/>
          <p:cNvSpPr txBox="1"/>
          <p:nvPr>
            <p:custDataLst>
              <p:tags r:id="rId4"/>
            </p:custDataLst>
          </p:nvPr>
        </p:nvSpPr>
        <p:spPr>
          <a:xfrm>
            <a:off x="9053830" y="505460"/>
            <a:ext cx="2947035" cy="306705"/>
          </a:xfrm>
          <a:prstGeom prst="rect">
            <a:avLst/>
          </a:prstGeom>
          <a:noFill/>
        </p:spPr>
        <p:txBody>
          <a:bodyPr wrap="square" rtlCol="0">
            <a:spAutoFit/>
          </a:bodyPr>
          <a:lstStyle/>
          <a:p>
            <a:r>
              <a:rPr lang="zh-CN" altLang="en-US" sz="1400">
                <a:solidFill>
                  <a:srgbClr val="0043C1"/>
                </a:solidFill>
                <a:latin typeface="思源黑体 CN Bold" panose="020B0800000000000000" charset="-122"/>
                <a:ea typeface="思源黑体 CN Bold" panose="020B0800000000000000" charset="-122"/>
              </a:rPr>
              <a:t>守护生命健康</a:t>
            </a:r>
            <a:r>
              <a:rPr lang="en-US" altLang="zh-CN" sz="1400">
                <a:solidFill>
                  <a:srgbClr val="0043C1"/>
                </a:solidFill>
                <a:latin typeface="思源黑体 CN Bold" panose="020B0800000000000000" charset="-122"/>
                <a:ea typeface="思源黑体 CN Bold" panose="020B0800000000000000" charset="-122"/>
              </a:rPr>
              <a:t>  </a:t>
            </a:r>
            <a:r>
              <a:rPr lang="zh-CN" altLang="en-US" sz="1400">
                <a:solidFill>
                  <a:srgbClr val="0043C1"/>
                </a:solidFill>
                <a:latin typeface="思源黑体 CN Bold" panose="020B0800000000000000" charset="-122"/>
                <a:ea typeface="思源黑体 CN Bold" panose="020B0800000000000000" charset="-122"/>
              </a:rPr>
              <a:t>缔造美好生活</a:t>
            </a:r>
            <a:endParaRPr lang="zh-CN" altLang="en-US" sz="1400">
              <a:solidFill>
                <a:srgbClr val="0043C1"/>
              </a:solidFill>
              <a:latin typeface="思源黑体 CN Bold" panose="020B0800000000000000" charset="-122"/>
              <a:ea typeface="思源黑体 CN Bold" panose="020B0800000000000000" charset="-122"/>
            </a:endParaRPr>
          </a:p>
        </p:txBody>
      </p:sp>
      <p:cxnSp>
        <p:nvCxnSpPr>
          <p:cNvPr id="10" name="直接连接符 9"/>
          <p:cNvCxnSpPr/>
          <p:nvPr>
            <p:custDataLst>
              <p:tags r:id="rId5"/>
            </p:custDataLst>
          </p:nvPr>
        </p:nvCxnSpPr>
        <p:spPr>
          <a:xfrm>
            <a:off x="9053830" y="547370"/>
            <a:ext cx="0" cy="220980"/>
          </a:xfrm>
          <a:prstGeom prst="line">
            <a:avLst/>
          </a:prstGeom>
          <a:ln w="25400">
            <a:solidFill>
              <a:srgbClr val="0070C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554990" y="393700"/>
            <a:ext cx="3394012" cy="461665"/>
          </a:xfrm>
          <a:prstGeom prst="rect">
            <a:avLst/>
          </a:prstGeom>
          <a:noFill/>
        </p:spPr>
        <p:txBody>
          <a:bodyPr wrap="square" rtlCol="0">
            <a:spAutoFit/>
          </a:bodyPr>
          <a:lstStyle/>
          <a:p>
            <a:pPr algn="ctr"/>
            <a:r>
              <a:rPr lang="zh-CN" altLang="en-US" sz="2400" b="1" dirty="0">
                <a:solidFill>
                  <a:schemeClr val="bg1"/>
                </a:solidFill>
                <a:latin typeface="微软雅黑" panose="020B0503020204020204" charset="-122"/>
                <a:ea typeface="微软雅黑" panose="020B0503020204020204" charset="-122"/>
                <a:cs typeface="微软雅黑" panose="020B0503020204020204" charset="-122"/>
                <a:sym typeface="+mn-ea"/>
              </a:rPr>
              <a:t> 下半年目标及行动措施</a:t>
            </a:r>
            <a:endParaRPr lang="zh-CN" altLang="en-US" sz="2400" b="1" spc="600"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aphicFrame>
        <p:nvGraphicFramePr>
          <p:cNvPr id="3" name="表格 2"/>
          <p:cNvGraphicFramePr/>
          <p:nvPr>
            <p:custDataLst>
              <p:tags r:id="rId7"/>
            </p:custDataLst>
          </p:nvPr>
        </p:nvGraphicFramePr>
        <p:xfrm>
          <a:off x="12065" y="1609090"/>
          <a:ext cx="12192000" cy="3459480"/>
        </p:xfrm>
        <a:graphic>
          <a:graphicData uri="http://schemas.openxmlformats.org/drawingml/2006/table">
            <a:tbl>
              <a:tblPr firstRow="1" bandRow="1">
                <a:tableStyleId>{5C22544A-7EE6-4342-B048-85BDC9FD1C3A}</a:tableStyleId>
              </a:tblPr>
              <a:tblGrid>
                <a:gridCol w="1409065"/>
                <a:gridCol w="1372870"/>
                <a:gridCol w="1597025"/>
                <a:gridCol w="1982470"/>
                <a:gridCol w="2347595"/>
                <a:gridCol w="3482975"/>
              </a:tblGrid>
              <a:tr h="381000">
                <a:tc>
                  <a:txBody>
                    <a:bodyPr/>
                    <a:p>
                      <a:pPr>
                        <a:buNone/>
                      </a:pPr>
                      <a:r>
                        <a:rPr lang="zh-CN" altLang="en-US"/>
                        <a:t>客户</a:t>
                      </a:r>
                      <a:r>
                        <a:rPr lang="zh-CN" altLang="en-US"/>
                        <a:t>名称</a:t>
                      </a:r>
                      <a:endParaRPr lang="zh-CN" altLang="en-US"/>
                    </a:p>
                  </a:txBody>
                  <a:tcPr/>
                </a:tc>
                <a:tc>
                  <a:txBody>
                    <a:bodyPr/>
                    <a:p>
                      <a:pPr>
                        <a:buNone/>
                      </a:pPr>
                      <a:r>
                        <a:rPr lang="zh-CN" altLang="en-US"/>
                        <a:t>攻坚带队人</a:t>
                      </a:r>
                      <a:endParaRPr lang="zh-CN" altLang="en-US"/>
                    </a:p>
                  </a:txBody>
                  <a:tcPr/>
                </a:tc>
                <a:tc>
                  <a:txBody>
                    <a:bodyPr/>
                    <a:p>
                      <a:pPr>
                        <a:buNone/>
                      </a:pPr>
                      <a:r>
                        <a:rPr lang="zh-CN" altLang="en-US"/>
                        <a:t>目标拜访</a:t>
                      </a:r>
                      <a:r>
                        <a:rPr lang="zh-CN" altLang="en-US"/>
                        <a:t>时间</a:t>
                      </a:r>
                      <a:endParaRPr lang="zh-CN" altLang="en-US"/>
                    </a:p>
                  </a:txBody>
                  <a:tcPr/>
                </a:tc>
                <a:tc>
                  <a:txBody>
                    <a:bodyPr/>
                    <a:p>
                      <a:pPr>
                        <a:buNone/>
                      </a:pPr>
                      <a:r>
                        <a:rPr lang="zh-CN" altLang="en-US"/>
                        <a:t>目标开发</a:t>
                      </a:r>
                      <a:r>
                        <a:rPr lang="zh-CN" altLang="en-US"/>
                        <a:t>人物</a:t>
                      </a:r>
                      <a:endParaRPr lang="zh-CN" altLang="en-US"/>
                    </a:p>
                  </a:txBody>
                  <a:tcPr/>
                </a:tc>
                <a:tc>
                  <a:txBody>
                    <a:bodyPr/>
                    <a:p>
                      <a:pPr>
                        <a:buNone/>
                      </a:pPr>
                      <a:r>
                        <a:rPr lang="zh-CN" altLang="en-US"/>
                        <a:t>主推</a:t>
                      </a:r>
                      <a:r>
                        <a:rPr lang="zh-CN" altLang="en-US"/>
                        <a:t>方案</a:t>
                      </a:r>
                      <a:endParaRPr lang="zh-CN" altLang="en-US"/>
                    </a:p>
                  </a:txBody>
                  <a:tcPr/>
                </a:tc>
                <a:tc>
                  <a:txBody>
                    <a:bodyPr/>
                    <a:p>
                      <a:pPr>
                        <a:buNone/>
                      </a:pPr>
                      <a:r>
                        <a:rPr lang="zh-CN" altLang="en-US"/>
                        <a:t>路径</a:t>
                      </a:r>
                      <a:endParaRPr lang="zh-CN" altLang="en-US"/>
                    </a:p>
                  </a:txBody>
                  <a:tcPr/>
                </a:tc>
              </a:tr>
              <a:tr h="381000">
                <a:tc>
                  <a:txBody>
                    <a:bodyPr/>
                    <a:p>
                      <a:pPr>
                        <a:buNone/>
                      </a:pPr>
                      <a:r>
                        <a:rPr lang="zh-CN" altLang="en-US" b="0"/>
                        <a:t>之江</a:t>
                      </a:r>
                      <a:endParaRPr lang="zh-CN" altLang="en-US" b="0"/>
                    </a:p>
                  </a:txBody>
                  <a:tcPr/>
                </a:tc>
                <a:tc>
                  <a:txBody>
                    <a:bodyPr/>
                    <a:p>
                      <a:pPr>
                        <a:buNone/>
                      </a:pPr>
                      <a:r>
                        <a:rPr lang="zh-CN" altLang="en-US" b="0"/>
                        <a:t>刘新元</a:t>
                      </a:r>
                      <a:endParaRPr lang="zh-CN" altLang="en-US" b="0"/>
                    </a:p>
                  </a:txBody>
                  <a:tcPr/>
                </a:tc>
                <a:tc>
                  <a:txBody>
                    <a:bodyPr/>
                    <a:p>
                      <a:pPr>
                        <a:buNone/>
                      </a:pPr>
                      <a:r>
                        <a:rPr lang="en-US" altLang="zh-CN" b="0"/>
                        <a:t>2026</a:t>
                      </a:r>
                      <a:r>
                        <a:rPr lang="zh-CN" altLang="en-US" b="0"/>
                        <a:t>年</a:t>
                      </a:r>
                      <a:r>
                        <a:rPr lang="en-US" altLang="zh-CN" b="0"/>
                        <a:t>8</a:t>
                      </a:r>
                      <a:r>
                        <a:rPr lang="zh-CN" altLang="en-US" b="0"/>
                        <a:t>月</a:t>
                      </a:r>
                      <a:endParaRPr lang="zh-CN" altLang="en-US" b="0"/>
                    </a:p>
                  </a:txBody>
                  <a:tcPr/>
                </a:tc>
                <a:tc>
                  <a:txBody>
                    <a:bodyPr/>
                    <a:p>
                      <a:pPr>
                        <a:buNone/>
                      </a:pPr>
                      <a:r>
                        <a:rPr lang="zh-CN" altLang="en-US" b="0"/>
                        <a:t>研发</a:t>
                      </a:r>
                      <a:r>
                        <a:rPr lang="en-US" altLang="zh-CN" b="0"/>
                        <a:t>、</a:t>
                      </a:r>
                      <a:r>
                        <a:rPr lang="zh-CN" altLang="en-US" b="0"/>
                        <a:t>采购总监</a:t>
                      </a:r>
                      <a:endParaRPr lang="zh-CN" altLang="en-US" b="0"/>
                    </a:p>
                  </a:txBody>
                  <a:tcPr/>
                </a:tc>
                <a:tc>
                  <a:txBody>
                    <a:bodyPr/>
                    <a:p>
                      <a:pPr>
                        <a:buNone/>
                      </a:pPr>
                      <a:r>
                        <a:rPr lang="en-US" altLang="zh-CN" b="0"/>
                        <a:t>RT</a:t>
                      </a:r>
                      <a:r>
                        <a:rPr lang="zh-CN" altLang="en-US" b="0"/>
                        <a:t>单管及冻干方案</a:t>
                      </a:r>
                      <a:endParaRPr lang="zh-CN" altLang="en-US" b="0"/>
                    </a:p>
                  </a:txBody>
                  <a:tcPr/>
                </a:tc>
                <a:tc>
                  <a:txBody>
                    <a:bodyPr/>
                    <a:p>
                      <a:pPr>
                        <a:buNone/>
                      </a:pPr>
                      <a:r>
                        <a:rPr lang="zh-CN" altLang="en-US" b="0"/>
                        <a:t>从高层开发</a:t>
                      </a:r>
                      <a:r>
                        <a:rPr lang="en-US" altLang="zh-CN" b="0"/>
                        <a:t>，</a:t>
                      </a:r>
                      <a:r>
                        <a:rPr lang="zh-CN" altLang="en-US" b="0"/>
                        <a:t>高层通过行业资源引荐后</a:t>
                      </a:r>
                      <a:r>
                        <a:rPr lang="en-US" altLang="zh-CN" b="0"/>
                        <a:t>，</a:t>
                      </a:r>
                      <a:r>
                        <a:rPr lang="zh-CN" altLang="en-US" b="0"/>
                        <a:t>维护高层关系当地同事同步推进中层</a:t>
                      </a:r>
                      <a:r>
                        <a:rPr lang="en-US" altLang="zh-CN" b="0"/>
                        <a:t>、</a:t>
                      </a:r>
                      <a:r>
                        <a:rPr lang="zh-CN" altLang="en-US" b="0"/>
                        <a:t>基层客户关系</a:t>
                      </a:r>
                      <a:endParaRPr lang="zh-CN" altLang="en-US" b="0"/>
                    </a:p>
                  </a:txBody>
                  <a:tcPr/>
                </a:tc>
              </a:tr>
              <a:tr h="381000">
                <a:tc>
                  <a:txBody>
                    <a:bodyPr/>
                    <a:p>
                      <a:pPr>
                        <a:buNone/>
                      </a:pPr>
                      <a:r>
                        <a:rPr lang="zh-CN" altLang="en-US" b="0"/>
                        <a:t>迈克</a:t>
                      </a:r>
                      <a:endParaRPr lang="zh-CN" altLang="en-US" b="0"/>
                    </a:p>
                  </a:txBody>
                  <a:tcPr/>
                </a:tc>
                <a:tc>
                  <a:txBody>
                    <a:bodyPr/>
                    <a:p>
                      <a:pPr>
                        <a:buNone/>
                      </a:pPr>
                      <a:r>
                        <a:rPr lang="zh-CN" altLang="en-US" b="0"/>
                        <a:t>刘新元</a:t>
                      </a:r>
                      <a:endParaRPr lang="zh-CN" altLang="en-US" b="0"/>
                    </a:p>
                  </a:txBody>
                  <a:tcPr/>
                </a:tc>
                <a:tc>
                  <a:txBody>
                    <a:bodyPr/>
                    <a:p>
                      <a:pPr>
                        <a:buNone/>
                      </a:pPr>
                      <a:r>
                        <a:rPr lang="en-US" altLang="zh-CN" b="0"/>
                        <a:t>2026</a:t>
                      </a:r>
                      <a:r>
                        <a:rPr lang="zh-CN" altLang="en-US" b="0"/>
                        <a:t>年</a:t>
                      </a:r>
                      <a:r>
                        <a:rPr lang="en-US" altLang="zh-CN" b="0"/>
                        <a:t>8</a:t>
                      </a:r>
                      <a:r>
                        <a:rPr lang="zh-CN" altLang="en-US" b="0"/>
                        <a:t>月</a:t>
                      </a:r>
                      <a:endParaRPr lang="zh-CN" altLang="en-US" b="0"/>
                    </a:p>
                  </a:txBody>
                  <a:tcPr/>
                </a:tc>
                <a:tc>
                  <a:txBody>
                    <a:bodyPr/>
                    <a:p>
                      <a:pPr>
                        <a:buNone/>
                      </a:pPr>
                      <a:r>
                        <a:rPr lang="zh-CN" altLang="en-US" b="0"/>
                        <a:t>中层基层</a:t>
                      </a:r>
                      <a:r>
                        <a:rPr lang="zh-CN" altLang="en-US" b="0"/>
                        <a:t>研发</a:t>
                      </a:r>
                      <a:endParaRPr lang="zh-CN" altLang="en-US" b="0"/>
                    </a:p>
                  </a:txBody>
                  <a:tcPr/>
                </a:tc>
                <a:tc>
                  <a:txBody>
                    <a:bodyPr/>
                    <a:p>
                      <a:pPr>
                        <a:buNone/>
                      </a:pPr>
                      <a:r>
                        <a:rPr lang="zh-CN" altLang="en-US" b="0"/>
                        <a:t>待</a:t>
                      </a:r>
                      <a:r>
                        <a:rPr lang="zh-CN" altLang="en-US" b="0"/>
                        <a:t>考察</a:t>
                      </a:r>
                      <a:endParaRPr lang="zh-CN" altLang="en-US" b="0"/>
                    </a:p>
                  </a:txBody>
                  <a:tcPr/>
                </a:tc>
                <a:tc>
                  <a:txBody>
                    <a:bodyPr/>
                    <a:p>
                      <a:pPr>
                        <a:buNone/>
                      </a:pPr>
                      <a:r>
                        <a:rPr lang="zh-CN" altLang="en-US" b="0"/>
                        <a:t>已有高层关系</a:t>
                      </a:r>
                      <a:r>
                        <a:rPr lang="en-US" altLang="zh-CN" b="0"/>
                        <a:t>，</a:t>
                      </a:r>
                      <a:r>
                        <a:rPr lang="zh-CN" altLang="en-US" b="0"/>
                        <a:t>当地销售推动中层基层的关系</a:t>
                      </a:r>
                      <a:r>
                        <a:rPr lang="zh-CN" altLang="en-US" b="0"/>
                        <a:t>升级</a:t>
                      </a:r>
                      <a:endParaRPr lang="zh-CN" altLang="en-US" b="0"/>
                    </a:p>
                  </a:txBody>
                  <a:tcPr/>
                </a:tc>
              </a:tr>
              <a:tr h="381000">
                <a:tc>
                  <a:txBody>
                    <a:bodyPr/>
                    <a:p>
                      <a:pPr>
                        <a:buNone/>
                      </a:pPr>
                      <a:r>
                        <a:rPr lang="zh-CN" altLang="en-US" b="0"/>
                        <a:t>卡尤迪</a:t>
                      </a:r>
                      <a:endParaRPr lang="zh-CN" altLang="en-US" b="0"/>
                    </a:p>
                  </a:txBody>
                  <a:tcPr/>
                </a:tc>
                <a:tc>
                  <a:txBody>
                    <a:bodyPr/>
                    <a:p>
                      <a:pPr>
                        <a:buNone/>
                      </a:pPr>
                      <a:endParaRPr lang="zh-CN" altLang="en-US" b="0"/>
                    </a:p>
                  </a:txBody>
                  <a:tcPr/>
                </a:tc>
                <a:tc>
                  <a:txBody>
                    <a:bodyPr/>
                    <a:p>
                      <a:pPr>
                        <a:buNone/>
                      </a:pPr>
                      <a:endParaRPr lang="zh-CN" altLang="en-US" b="0"/>
                    </a:p>
                  </a:txBody>
                  <a:tcPr/>
                </a:tc>
                <a:tc>
                  <a:txBody>
                    <a:bodyPr/>
                    <a:p>
                      <a:pPr>
                        <a:buNone/>
                      </a:pPr>
                      <a:endParaRPr lang="zh-CN" altLang="en-US" b="0"/>
                    </a:p>
                  </a:txBody>
                  <a:tcPr/>
                </a:tc>
                <a:tc>
                  <a:txBody>
                    <a:bodyPr/>
                    <a:p>
                      <a:pPr>
                        <a:buNone/>
                      </a:pPr>
                      <a:endParaRPr lang="zh-CN" altLang="en-US" b="0"/>
                    </a:p>
                  </a:txBody>
                  <a:tcPr/>
                </a:tc>
                <a:tc>
                  <a:txBody>
                    <a:bodyPr/>
                    <a:p>
                      <a:pPr>
                        <a:buNone/>
                      </a:pPr>
                      <a:endParaRPr lang="zh-CN" altLang="en-US" b="0"/>
                    </a:p>
                  </a:txBody>
                  <a:tcPr/>
                </a:tc>
              </a:tr>
              <a:tr h="381000">
                <a:tc>
                  <a:txBody>
                    <a:bodyPr/>
                    <a:p>
                      <a:pPr>
                        <a:buNone/>
                      </a:pPr>
                      <a:r>
                        <a:rPr lang="zh-CN" altLang="en-US" b="0"/>
                        <a:t>京东方知微</a:t>
                      </a:r>
                      <a:endParaRPr lang="zh-CN" altLang="en-US" b="0"/>
                    </a:p>
                  </a:txBody>
                  <a:tcPr/>
                </a:tc>
                <a:tc>
                  <a:txBody>
                    <a:bodyPr/>
                    <a:p>
                      <a:pPr>
                        <a:buNone/>
                      </a:pPr>
                      <a:endParaRPr lang="zh-CN" altLang="en-US"/>
                    </a:p>
                  </a:txBody>
                  <a:tcPr/>
                </a:tc>
                <a:tc>
                  <a:txBody>
                    <a:bodyPr/>
                    <a:p>
                      <a:pPr>
                        <a:buNone/>
                      </a:pPr>
                      <a:endParaRPr lang="zh-CN" altLang="en-US"/>
                    </a:p>
                  </a:txBody>
                  <a:tcPr/>
                </a:tc>
                <a:tc>
                  <a:txBody>
                    <a:bodyPr/>
                    <a:p>
                      <a:pPr>
                        <a:buNone/>
                      </a:pPr>
                      <a:endParaRPr lang="zh-CN" altLang="en-US"/>
                    </a:p>
                  </a:txBody>
                  <a:tcPr/>
                </a:tc>
                <a:tc>
                  <a:txBody>
                    <a:bodyPr/>
                    <a:p>
                      <a:pPr>
                        <a:buNone/>
                      </a:pPr>
                      <a:endParaRPr lang="zh-CN" altLang="en-US"/>
                    </a:p>
                  </a:txBody>
                  <a:tcPr/>
                </a:tc>
                <a:tc>
                  <a:txBody>
                    <a:bodyPr/>
                    <a:p>
                      <a:pPr>
                        <a:buNone/>
                      </a:pPr>
                      <a:endParaRPr lang="zh-CN" altLang="en-US"/>
                    </a:p>
                  </a:txBody>
                  <a:tcPr/>
                </a:tc>
              </a:tr>
              <a:tr h="381000">
                <a:tc>
                  <a:txBody>
                    <a:bodyPr/>
                    <a:p>
                      <a:pPr>
                        <a:buNone/>
                      </a:pPr>
                      <a:r>
                        <a:rPr lang="zh-CN" altLang="en-US" b="0"/>
                        <a:t>硕世</a:t>
                      </a:r>
                      <a:endParaRPr lang="zh-CN" altLang="en-US" b="0"/>
                    </a:p>
                  </a:txBody>
                  <a:tcPr/>
                </a:tc>
                <a:tc>
                  <a:txBody>
                    <a:bodyPr/>
                    <a:p>
                      <a:pPr>
                        <a:buNone/>
                      </a:pPr>
                      <a:r>
                        <a:rPr lang="zh-CN" altLang="en-US"/>
                        <a:t>杨心意</a:t>
                      </a:r>
                      <a:endParaRPr lang="zh-CN" altLang="en-US"/>
                    </a:p>
                  </a:txBody>
                  <a:tcPr/>
                </a:tc>
                <a:tc>
                  <a:txBody>
                    <a:bodyPr/>
                    <a:p>
                      <a:pPr>
                        <a:buNone/>
                      </a:pPr>
                      <a:endParaRPr lang="zh-CN" altLang="en-US"/>
                    </a:p>
                  </a:txBody>
                  <a:tcPr/>
                </a:tc>
                <a:tc>
                  <a:txBody>
                    <a:bodyPr/>
                    <a:p>
                      <a:pPr>
                        <a:buNone/>
                      </a:pPr>
                      <a:endParaRPr lang="zh-CN" altLang="en-US"/>
                    </a:p>
                  </a:txBody>
                  <a:tcPr/>
                </a:tc>
                <a:tc>
                  <a:txBody>
                    <a:bodyPr/>
                    <a:p>
                      <a:pPr>
                        <a:buNone/>
                      </a:pPr>
                      <a:endParaRPr lang="zh-CN" altLang="en-US"/>
                    </a:p>
                  </a:txBody>
                  <a:tcPr/>
                </a:tc>
                <a:tc>
                  <a:txBody>
                    <a:bodyPr/>
                    <a:p>
                      <a:pPr>
                        <a:buNone/>
                      </a:pPr>
                      <a:endParaRPr lang="zh-CN" altLang="en-US"/>
                    </a:p>
                  </a:txBody>
                  <a:tcPr/>
                </a:tc>
              </a:tr>
            </a:tbl>
          </a:graphicData>
        </a:graphic>
      </p:graphicFrame>
    </p:spTree>
    <p:custDataLst>
      <p:tags r:id="rId8"/>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宝锐生物PPT 2"/>
          <p:cNvPicPr>
            <a:picLocks noChangeAspect="1"/>
          </p:cNvPicPr>
          <p:nvPr>
            <p:custDataLst>
              <p:tags r:id="rId1"/>
            </p:custDataLst>
          </p:nvPr>
        </p:nvPicPr>
        <p:blipFill>
          <a:blip r:embed="rId2"/>
          <a:stretch>
            <a:fillRect/>
          </a:stretch>
        </p:blipFill>
        <p:spPr>
          <a:xfrm>
            <a:off x="2" y="393700"/>
            <a:ext cx="2840476" cy="557530"/>
          </a:xfrm>
          <a:prstGeom prst="rect">
            <a:avLst/>
          </a:prstGeom>
        </p:spPr>
      </p:pic>
      <p:sp>
        <p:nvSpPr>
          <p:cNvPr id="7" name="单圆角矩形 6"/>
          <p:cNvSpPr/>
          <p:nvPr>
            <p:custDataLst>
              <p:tags r:id="rId3"/>
            </p:custDataLst>
          </p:nvPr>
        </p:nvSpPr>
        <p:spPr>
          <a:xfrm>
            <a:off x="9072880" y="556895"/>
            <a:ext cx="455930" cy="210185"/>
          </a:xfrm>
          <a:prstGeom prst="round1Rect">
            <a:avLst/>
          </a:prstGeom>
          <a:gradFill>
            <a:gsLst>
              <a:gs pos="0">
                <a:srgbClr val="D9F2FC"/>
              </a:gs>
              <a:gs pos="100000">
                <a:srgbClr val="89C3F3"/>
              </a:gs>
            </a:gsLst>
            <a:lin ang="90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n>
                <a:noFill/>
              </a:ln>
            </a:endParaRPr>
          </a:p>
        </p:txBody>
      </p:sp>
      <p:sp>
        <p:nvSpPr>
          <p:cNvPr id="6" name="文本框 5"/>
          <p:cNvSpPr txBox="1"/>
          <p:nvPr>
            <p:custDataLst>
              <p:tags r:id="rId4"/>
            </p:custDataLst>
          </p:nvPr>
        </p:nvSpPr>
        <p:spPr>
          <a:xfrm>
            <a:off x="9053830" y="505460"/>
            <a:ext cx="2947035" cy="306705"/>
          </a:xfrm>
          <a:prstGeom prst="rect">
            <a:avLst/>
          </a:prstGeom>
          <a:noFill/>
        </p:spPr>
        <p:txBody>
          <a:bodyPr wrap="square" rtlCol="0">
            <a:spAutoFit/>
          </a:bodyPr>
          <a:lstStyle/>
          <a:p>
            <a:r>
              <a:rPr lang="zh-CN" altLang="en-US" sz="1400">
                <a:solidFill>
                  <a:srgbClr val="0043C1"/>
                </a:solidFill>
                <a:latin typeface="思源黑体 CN Bold" panose="020B0800000000000000" charset="-122"/>
                <a:ea typeface="思源黑体 CN Bold" panose="020B0800000000000000" charset="-122"/>
              </a:rPr>
              <a:t>守护生命健康</a:t>
            </a:r>
            <a:r>
              <a:rPr lang="en-US" altLang="zh-CN" sz="1400">
                <a:solidFill>
                  <a:srgbClr val="0043C1"/>
                </a:solidFill>
                <a:latin typeface="思源黑体 CN Bold" panose="020B0800000000000000" charset="-122"/>
                <a:ea typeface="思源黑体 CN Bold" panose="020B0800000000000000" charset="-122"/>
              </a:rPr>
              <a:t>  </a:t>
            </a:r>
            <a:r>
              <a:rPr lang="zh-CN" altLang="en-US" sz="1400">
                <a:solidFill>
                  <a:srgbClr val="0043C1"/>
                </a:solidFill>
                <a:latin typeface="思源黑体 CN Bold" panose="020B0800000000000000" charset="-122"/>
                <a:ea typeface="思源黑体 CN Bold" panose="020B0800000000000000" charset="-122"/>
              </a:rPr>
              <a:t>缔造美好生活</a:t>
            </a:r>
            <a:endParaRPr lang="zh-CN" altLang="en-US" sz="1400">
              <a:solidFill>
                <a:srgbClr val="0043C1"/>
              </a:solidFill>
              <a:latin typeface="思源黑体 CN Bold" panose="020B0800000000000000" charset="-122"/>
              <a:ea typeface="思源黑体 CN Bold" panose="020B0800000000000000" charset="-122"/>
            </a:endParaRPr>
          </a:p>
        </p:txBody>
      </p:sp>
      <p:cxnSp>
        <p:nvCxnSpPr>
          <p:cNvPr id="10" name="直接连接符 9"/>
          <p:cNvCxnSpPr/>
          <p:nvPr>
            <p:custDataLst>
              <p:tags r:id="rId5"/>
            </p:custDataLst>
          </p:nvPr>
        </p:nvCxnSpPr>
        <p:spPr>
          <a:xfrm>
            <a:off x="9053830" y="547370"/>
            <a:ext cx="0" cy="220980"/>
          </a:xfrm>
          <a:prstGeom prst="line">
            <a:avLst/>
          </a:prstGeom>
          <a:ln w="25400">
            <a:solidFill>
              <a:srgbClr val="0070C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472081" y="431800"/>
            <a:ext cx="2154393" cy="460375"/>
          </a:xfrm>
          <a:prstGeom prst="rect">
            <a:avLst/>
          </a:prstGeom>
          <a:noFill/>
        </p:spPr>
        <p:txBody>
          <a:bodyPr wrap="square" rtlCol="0">
            <a:spAutoFit/>
          </a:bodyPr>
          <a:lstStyle/>
          <a:p>
            <a:r>
              <a:rPr lang="zh-CN" altLang="en-US" sz="2400" b="1" dirty="0">
                <a:solidFill>
                  <a:schemeClr val="bg1"/>
                </a:solidFill>
                <a:latin typeface="微软雅黑" panose="020B0503020204020204" charset="-122"/>
                <a:ea typeface="微软雅黑" panose="020B0503020204020204" charset="-122"/>
                <a:cs typeface="微软雅黑" panose="020B0503020204020204" charset="-122"/>
                <a:sym typeface="+mn-ea"/>
              </a:rPr>
              <a:t> 组织能力建设</a:t>
            </a:r>
            <a:endParaRPr lang="zh-CN" altLang="en-US" sz="2400" b="1" spc="600"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38" name="TextBox 37"/>
          <p:cNvSpPr txBox="1"/>
          <p:nvPr/>
        </p:nvSpPr>
        <p:spPr>
          <a:xfrm>
            <a:off x="731520" y="1097280"/>
            <a:ext cx="9509760" cy="2666365"/>
          </a:xfrm>
          <a:prstGeom prst="rect">
            <a:avLst/>
          </a:prstGeom>
          <a:noFill/>
        </p:spPr>
        <p:txBody>
          <a:bodyPr wrap="square">
            <a:noAutofit/>
          </a:bodyPr>
          <a:lstStyle/>
          <a:p>
            <a:r>
              <a:rPr b="1">
                <a:solidFill>
                  <a:srgbClr val="065A82"/>
                </a:solidFill>
                <a:latin typeface="Songti SC Regular" panose="02010800040101010101" charset="-122"/>
                <a:ea typeface="Songti SC Regular" panose="02010800040101010101" charset="-122"/>
                <a:cs typeface="Songti SC Regular" panose="02010800040101010101" charset="-122"/>
              </a:rPr>
              <a:t>团队现状</a:t>
            </a:r>
            <a:endParaRPr b="1">
              <a:solidFill>
                <a:srgbClr val="065A82"/>
              </a:solidFill>
              <a:latin typeface="Songti SC Regular" panose="02010800040101010101" charset="-122"/>
              <a:ea typeface="Songti SC Regular" panose="02010800040101010101" charset="-122"/>
              <a:cs typeface="Songti SC Regular" panose="02010800040101010101" charset="-122"/>
            </a:endParaRPr>
          </a:p>
          <a:p>
            <a:pPr>
              <a:lnSpc>
                <a:spcPct val="70000"/>
              </a:lnSpc>
              <a:spcAft>
                <a:spcPts val="800"/>
              </a:spcAft>
              <a:defRPr sz="1300">
                <a:solidFill>
                  <a:srgbClr val="475569"/>
                </a:solidFill>
              </a:defRPr>
            </a:pPr>
            <a:r>
              <a:rPr sz="1400">
                <a:latin typeface="Songti SC Regular" panose="02010800040101010101" charset="-122"/>
                <a:ea typeface="Songti SC Regular" panose="02010800040101010101" charset="-122"/>
                <a:cs typeface="Songti SC Regular" panose="02010800040101010101" charset="-122"/>
              </a:rPr>
              <a:t>2</a:t>
            </a:r>
            <a:r>
              <a:rPr lang="en-US" sz="1400">
                <a:latin typeface="Songti SC Regular" panose="02010800040101010101" charset="-122"/>
                <a:ea typeface="Songti SC Regular" panose="02010800040101010101" charset="-122"/>
                <a:cs typeface="Songti SC Regular" panose="02010800040101010101" charset="-122"/>
              </a:rPr>
              <a:t>3</a:t>
            </a:r>
            <a:r>
              <a:rPr sz="1400">
                <a:latin typeface="Songti SC Regular" panose="02010800040101010101" charset="-122"/>
                <a:ea typeface="Songti SC Regular" panose="02010800040101010101" charset="-122"/>
                <a:cs typeface="Songti SC Regular" panose="02010800040101010101" charset="-122"/>
              </a:rPr>
              <a:t>人（大客户部</a:t>
            </a:r>
            <a:r>
              <a:rPr lang="en-US" sz="1400">
                <a:latin typeface="Songti SC Regular" panose="02010800040101010101" charset="-122"/>
                <a:ea typeface="Songti SC Regular" panose="02010800040101010101" charset="-122"/>
                <a:cs typeface="Songti SC Regular" panose="02010800040101010101" charset="-122"/>
              </a:rPr>
              <a:t>1+1</a:t>
            </a:r>
            <a:r>
              <a:rPr sz="1400">
                <a:latin typeface="Songti SC Regular" panose="02010800040101010101" charset="-122"/>
                <a:ea typeface="Songti SC Regular" panose="02010800040101010101" charset="-122"/>
                <a:cs typeface="Songti SC Regular" panose="02010800040101010101" charset="-122"/>
              </a:rPr>
              <a:t>人</a:t>
            </a:r>
            <a:r>
              <a:rPr lang="en-US" sz="1400">
                <a:latin typeface="Songti SC Regular" panose="02010800040101010101" charset="-122"/>
                <a:ea typeface="Songti SC Regular" panose="02010800040101010101" charset="-122"/>
                <a:cs typeface="Songti SC Regular" panose="02010800040101010101" charset="-122"/>
              </a:rPr>
              <a:t>，</a:t>
            </a:r>
            <a:r>
              <a:rPr sz="1400">
                <a:latin typeface="Songti SC Regular" panose="02010800040101010101" charset="-122"/>
                <a:ea typeface="Songti SC Regular" panose="02010800040101010101" charset="-122"/>
                <a:cs typeface="Songti SC Regular" panose="02010800040101010101" charset="-122"/>
              </a:rPr>
              <a:t>拓展部</a:t>
            </a:r>
            <a:r>
              <a:rPr lang="en-US" sz="1400">
                <a:latin typeface="Songti SC Regular" panose="02010800040101010101" charset="-122"/>
                <a:ea typeface="Songti SC Regular" panose="02010800040101010101" charset="-122"/>
                <a:cs typeface="Songti SC Regular" panose="02010800040101010101" charset="-122"/>
              </a:rPr>
              <a:t>14-2</a:t>
            </a:r>
            <a:r>
              <a:rPr sz="1400">
                <a:latin typeface="Songti SC Regular" panose="02010800040101010101" charset="-122"/>
                <a:ea typeface="Songti SC Regular" panose="02010800040101010101" charset="-122"/>
                <a:cs typeface="Songti SC Regular" panose="02010800040101010101" charset="-122"/>
              </a:rPr>
              <a:t>人</a:t>
            </a:r>
            <a:r>
              <a:rPr lang="en-US" sz="1400">
                <a:latin typeface="Songti SC Regular" panose="02010800040101010101" charset="-122"/>
                <a:ea typeface="Songti SC Regular" panose="02010800040101010101" charset="-122"/>
                <a:cs typeface="Songti SC Regular" panose="02010800040101010101" charset="-122"/>
              </a:rPr>
              <a:t>，</a:t>
            </a:r>
            <a:r>
              <a:rPr sz="1400">
                <a:latin typeface="Songti SC Regular" panose="02010800040101010101" charset="-122"/>
                <a:ea typeface="Songti SC Regular" panose="02010800040101010101" charset="-122"/>
                <a:cs typeface="Songti SC Regular" panose="02010800040101010101" charset="-122"/>
              </a:rPr>
              <a:t>生命科学部</a:t>
            </a:r>
            <a:r>
              <a:rPr lang="en-US" sz="1400">
                <a:latin typeface="Songti SC Regular" panose="02010800040101010101" charset="-122"/>
                <a:ea typeface="Songti SC Regular" panose="02010800040101010101" charset="-122"/>
                <a:cs typeface="Songti SC Regular" panose="02010800040101010101" charset="-122"/>
              </a:rPr>
              <a:t>9</a:t>
            </a:r>
            <a:r>
              <a:rPr sz="1400">
                <a:latin typeface="Songti SC Regular" panose="02010800040101010101" charset="-122"/>
                <a:ea typeface="Songti SC Regular" panose="02010800040101010101" charset="-122"/>
                <a:cs typeface="Songti SC Regular" panose="02010800040101010101" charset="-122"/>
              </a:rPr>
              <a:t>人）。</a:t>
            </a:r>
            <a:endParaRPr sz="1400">
              <a:latin typeface="Songti SC Regular" panose="02010800040101010101" charset="-122"/>
              <a:ea typeface="Songti SC Regular" panose="02010800040101010101" charset="-122"/>
              <a:cs typeface="Songti SC Regular" panose="02010800040101010101" charset="-122"/>
            </a:endParaRPr>
          </a:p>
          <a:p>
            <a:pPr>
              <a:lnSpc>
                <a:spcPct val="70000"/>
              </a:lnSpc>
              <a:spcAft>
                <a:spcPts val="800"/>
              </a:spcAft>
              <a:defRPr sz="1300">
                <a:solidFill>
                  <a:srgbClr val="475569"/>
                </a:solidFill>
              </a:defRPr>
            </a:pPr>
            <a:r>
              <a:rPr lang="en-US" sz="1400">
                <a:latin typeface="Songti SC Regular" panose="02010800040101010101" charset="-122"/>
                <a:ea typeface="Songti SC Regular" panose="02010800040101010101" charset="-122"/>
                <a:cs typeface="Songti SC Regular" panose="02010800040101010101" charset="-122"/>
              </a:rPr>
              <a:t>2</a:t>
            </a:r>
            <a:r>
              <a:rPr lang="zh-CN" altLang="en-US" sz="1400">
                <a:latin typeface="Songti SC Regular" panose="02010800040101010101" charset="-122"/>
                <a:ea typeface="Songti SC Regular" panose="02010800040101010101" charset="-122"/>
                <a:cs typeface="Songti SC Regular" panose="02010800040101010101" charset="-122"/>
              </a:rPr>
              <a:t>季度</a:t>
            </a:r>
            <a:r>
              <a:rPr sz="1400">
                <a:latin typeface="Songti SC Regular" panose="02010800040101010101" charset="-122"/>
                <a:ea typeface="Songti SC Regular" panose="02010800040101010101" charset="-122"/>
                <a:cs typeface="Songti SC Regular" panose="02010800040101010101" charset="-122"/>
              </a:rPr>
              <a:t>队伍重组</a:t>
            </a:r>
            <a:r>
              <a:rPr lang="en-US"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任鑫</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龙友波</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黄明月</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刘静文</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王慧洁</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管培生</a:t>
            </a:r>
            <a:r>
              <a:rPr lang="en-US" altLang="zh-CN" sz="1400">
                <a:latin typeface="Songti SC Regular" panose="02010800040101010101" charset="-122"/>
                <a:ea typeface="Songti SC Regular" panose="02010800040101010101" charset="-122"/>
                <a:cs typeface="Songti SC Regular" panose="02010800040101010101" charset="-122"/>
              </a:rPr>
              <a:t>-5</a:t>
            </a:r>
            <a:r>
              <a:rPr lang="zh-CN" altLang="en-US" sz="1400">
                <a:latin typeface="Songti SC Regular" panose="02010800040101010101" charset="-122"/>
                <a:ea typeface="Songti SC Regular" panose="02010800040101010101" charset="-122"/>
                <a:cs typeface="Songti SC Regular" panose="02010800040101010101" charset="-122"/>
              </a:rPr>
              <a:t>人离队</a:t>
            </a:r>
            <a:r>
              <a:rPr sz="1400">
                <a:latin typeface="Songti SC Regular" panose="02010800040101010101" charset="-122"/>
                <a:ea typeface="Songti SC Regular" panose="02010800040101010101" charset="-122"/>
                <a:cs typeface="Songti SC Regular" panose="02010800040101010101" charset="-122"/>
              </a:rPr>
              <a:t>，</a:t>
            </a:r>
            <a:endParaRPr sz="1400">
              <a:latin typeface="Songti SC Regular" panose="02010800040101010101" charset="-122"/>
              <a:ea typeface="Songti SC Regular" panose="02010800040101010101" charset="-122"/>
              <a:cs typeface="Songti SC Regular" panose="02010800040101010101" charset="-122"/>
            </a:endParaRPr>
          </a:p>
          <a:p>
            <a:pPr>
              <a:lnSpc>
                <a:spcPct val="70000"/>
              </a:lnSpc>
              <a:spcAft>
                <a:spcPts val="800"/>
              </a:spcAft>
              <a:defRPr sz="1300">
                <a:solidFill>
                  <a:srgbClr val="475569"/>
                </a:solidFill>
              </a:defRPr>
            </a:pPr>
            <a:r>
              <a:rPr sz="1400">
                <a:latin typeface="Songti SC Regular" panose="02010800040101010101" charset="-122"/>
                <a:ea typeface="Songti SC Regular" panose="02010800040101010101" charset="-122"/>
                <a:cs typeface="Songti SC Regular" panose="02010800040101010101" charset="-122"/>
              </a:rPr>
              <a:t>6月新人</a:t>
            </a:r>
            <a:r>
              <a:rPr lang="en-US"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大客户</a:t>
            </a:r>
            <a:r>
              <a:rPr lang="en-US" altLang="zh-CN" sz="1400">
                <a:latin typeface="Songti SC Regular" panose="02010800040101010101" charset="-122"/>
                <a:ea typeface="Songti SC Regular" panose="02010800040101010101" charset="-122"/>
                <a:cs typeface="Songti SC Regular" panose="02010800040101010101" charset="-122"/>
              </a:rPr>
              <a:t>（</a:t>
            </a:r>
            <a:r>
              <a:rPr lang="zh-CN" sz="1400">
                <a:latin typeface="Songti SC Regular" panose="02010800040101010101" charset="-122"/>
                <a:ea typeface="Songti SC Regular" panose="02010800040101010101" charset="-122"/>
                <a:cs typeface="Songti SC Regular" panose="02010800040101010101" charset="-122"/>
              </a:rPr>
              <a:t>张立娅</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浙江</a:t>
            </a:r>
            <a:r>
              <a:rPr lang="en-US" altLang="zh-CN" sz="1400">
                <a:latin typeface="Songti SC Regular" panose="02010800040101010101" charset="-122"/>
                <a:ea typeface="Songti SC Regular" panose="02010800040101010101" charset="-122"/>
                <a:cs typeface="Songti SC Regular" panose="02010800040101010101" charset="-122"/>
              </a:rPr>
              <a:t>（</a:t>
            </a:r>
            <a:r>
              <a:rPr lang="zh-CN" sz="1400">
                <a:latin typeface="Songti SC Regular" panose="02010800040101010101" charset="-122"/>
                <a:ea typeface="Songti SC Regular" panose="02010800040101010101" charset="-122"/>
                <a:cs typeface="Songti SC Regular" panose="02010800040101010101" charset="-122"/>
              </a:rPr>
              <a:t>侯海瑜</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叶信福</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广州</a:t>
            </a:r>
            <a:r>
              <a:rPr lang="en-US" altLang="zh-CN" sz="1400">
                <a:latin typeface="Songti SC Regular" panose="02010800040101010101" charset="-122"/>
                <a:ea typeface="Songti SC Regular" panose="02010800040101010101" charset="-122"/>
                <a:cs typeface="Songti SC Regular" panose="02010800040101010101" charset="-122"/>
              </a:rPr>
              <a:t>（</a:t>
            </a:r>
            <a:r>
              <a:rPr lang="zh-CN" altLang="en-US" sz="1400">
                <a:latin typeface="Songti SC Regular" panose="02010800040101010101" charset="-122"/>
                <a:ea typeface="Songti SC Regular" panose="02010800040101010101" charset="-122"/>
                <a:cs typeface="Songti SC Regular" panose="02010800040101010101" charset="-122"/>
              </a:rPr>
              <a:t>刘斌</a:t>
            </a:r>
            <a:r>
              <a:rPr lang="en-US" altLang="zh-CN" sz="1400">
                <a:latin typeface="Songti SC Regular" panose="02010800040101010101" charset="-122"/>
                <a:ea typeface="Songti SC Regular" panose="02010800040101010101" charset="-122"/>
                <a:cs typeface="Songti SC Regular" panose="02010800040101010101" charset="-122"/>
              </a:rPr>
              <a:t>，7</a:t>
            </a:r>
            <a:r>
              <a:rPr lang="zh-CN" altLang="en-US" sz="1400">
                <a:latin typeface="Songti SC Regular" panose="02010800040101010101" charset="-122"/>
                <a:ea typeface="Songti SC Regular" panose="02010800040101010101" charset="-122"/>
                <a:cs typeface="Songti SC Regular" panose="02010800040101010101" charset="-122"/>
              </a:rPr>
              <a:t>月中</a:t>
            </a:r>
            <a:r>
              <a:rPr sz="1400">
                <a:latin typeface="Songti SC Regular" panose="02010800040101010101" charset="-122"/>
                <a:ea typeface="Songti SC Regular" panose="02010800040101010101" charset="-122"/>
                <a:cs typeface="Songti SC Regular" panose="02010800040101010101" charset="-122"/>
              </a:rPr>
              <a:t>陈彩虹</a:t>
            </a:r>
            <a:r>
              <a:rPr lang="en-US" sz="1400">
                <a:latin typeface="Songti SC Regular" panose="02010800040101010101" charset="-122"/>
                <a:ea typeface="Songti SC Regular" panose="02010800040101010101" charset="-122"/>
                <a:cs typeface="Songti SC Regular" panose="02010800040101010101" charset="-122"/>
              </a:rPr>
              <a:t>）</a:t>
            </a:r>
            <a:r>
              <a:rPr sz="1400">
                <a:latin typeface="Songti SC Regular" panose="02010800040101010101" charset="-122"/>
                <a:ea typeface="Songti SC Regular" panose="02010800040101010101" charset="-122"/>
                <a:cs typeface="Songti SC Regular" panose="02010800040101010101" charset="-122"/>
              </a:rPr>
              <a:t>。</a:t>
            </a:r>
            <a:endParaRPr sz="1400">
              <a:latin typeface="Songti SC Regular" panose="02010800040101010101" charset="-122"/>
              <a:ea typeface="Songti SC Regular" panose="02010800040101010101" charset="-122"/>
              <a:cs typeface="Songti SC Regular" panose="02010800040101010101" charset="-122"/>
            </a:endParaRPr>
          </a:p>
          <a:p>
            <a:pPr>
              <a:lnSpc>
                <a:spcPct val="70000"/>
              </a:lnSpc>
              <a:spcAft>
                <a:spcPts val="800"/>
              </a:spcAft>
              <a:defRPr sz="1300">
                <a:solidFill>
                  <a:srgbClr val="475569"/>
                </a:solidFill>
              </a:defRPr>
            </a:pPr>
            <a:r>
              <a:rPr sz="1400">
                <a:latin typeface="Songti SC Regular" panose="02010800040101010101" charset="-122"/>
                <a:ea typeface="Songti SC Regular" panose="02010800040101010101" charset="-122"/>
                <a:cs typeface="Songti SC Regular" panose="02010800040101010101" charset="-122"/>
              </a:rPr>
              <a:t>管培生2人</a:t>
            </a:r>
            <a:r>
              <a:rPr lang="zh-CN" sz="1400">
                <a:latin typeface="Songti SC Regular" panose="02010800040101010101" charset="-122"/>
                <a:ea typeface="Songti SC Regular" panose="02010800040101010101" charset="-122"/>
                <a:cs typeface="Songti SC Regular" panose="02010800040101010101" charset="-122"/>
              </a:rPr>
              <a:t>转正</a:t>
            </a:r>
            <a:r>
              <a:rPr sz="1400">
                <a:latin typeface="Songti SC Regular" panose="02010800040101010101" charset="-122"/>
                <a:ea typeface="Songti SC Regular" panose="02010800040101010101" charset="-122"/>
                <a:cs typeface="Songti SC Regular" panose="02010800040101010101" charset="-122"/>
              </a:rPr>
              <a:t>（王诗香/袁殿果）。</a:t>
            </a:r>
            <a:endParaRPr sz="1400">
              <a:latin typeface="Songti SC Regular" panose="02010800040101010101" charset="-122"/>
              <a:ea typeface="Songti SC Regular" panose="02010800040101010101" charset="-122"/>
              <a:cs typeface="Songti SC Regular" panose="02010800040101010101" charset="-122"/>
            </a:endParaRPr>
          </a:p>
          <a:p>
            <a:r>
              <a:rPr b="1">
                <a:solidFill>
                  <a:srgbClr val="065A82"/>
                </a:solidFill>
                <a:latin typeface="Songti SC Regular" panose="02010800040101010101" charset="-122"/>
                <a:ea typeface="Songti SC Regular" panose="02010800040101010101" charset="-122"/>
                <a:cs typeface="Songti SC Regular" panose="02010800040101010101" charset="-122"/>
              </a:rPr>
              <a:t>团队优点</a:t>
            </a:r>
            <a:endParaRPr b="1">
              <a:solidFill>
                <a:srgbClr val="065A82"/>
              </a:solidFill>
              <a:latin typeface="Songti SC Regular" panose="02010800040101010101" charset="-122"/>
              <a:ea typeface="Songti SC Regular" panose="02010800040101010101" charset="-122"/>
              <a:cs typeface="Songti SC Regular" panose="02010800040101010101" charset="-122"/>
            </a:endParaRPr>
          </a:p>
          <a:p>
            <a:pPr>
              <a:defRPr sz="600"/>
            </a:pPr>
            <a:endParaRPr sz="700">
              <a:latin typeface="Songti SC Regular" panose="02010800040101010101" charset="-122"/>
              <a:ea typeface="Songti SC Regular" panose="02010800040101010101" charset="-122"/>
              <a:cs typeface="Songti SC Regular" panose="02010800040101010101" charset="-122"/>
            </a:endParaRPr>
          </a:p>
          <a:p>
            <a:pPr>
              <a:lnSpc>
                <a:spcPct val="80000"/>
              </a:lnSpc>
              <a:spcAft>
                <a:spcPts val="800"/>
              </a:spcAft>
              <a:defRPr sz="1300">
                <a:solidFill>
                  <a:srgbClr val="475569"/>
                </a:solidFill>
              </a:defRPr>
            </a:pPr>
            <a:r>
              <a:rPr lang="en-US" sz="1400">
                <a:latin typeface="Songti SC Regular" panose="02010800040101010101" charset="-122"/>
                <a:ea typeface="Songti SC Regular" panose="02010800040101010101" charset="-122"/>
                <a:cs typeface="Songti SC Regular" panose="02010800040101010101" charset="-122"/>
              </a:rPr>
              <a:t>1、</a:t>
            </a:r>
            <a:r>
              <a:rPr sz="1400">
                <a:latin typeface="Songti SC Regular" panose="02010800040101010101" charset="-122"/>
                <a:ea typeface="Songti SC Regular" panose="02010800040101010101" charset="-122"/>
                <a:cs typeface="Songti SC Regular" panose="02010800040101010101" charset="-122"/>
              </a:rPr>
              <a:t>核心骨干稳定</a:t>
            </a:r>
            <a:r>
              <a:rPr sz="1400">
                <a:latin typeface="Songti SC Regular" panose="02010800040101010101" charset="-122"/>
                <a:ea typeface="Songti SC Regular" panose="02010800040101010101" charset="-122"/>
                <a:cs typeface="Songti SC Regular" panose="02010800040101010101" charset="-122"/>
                <a:sym typeface="+mn-ea"/>
              </a:rPr>
              <a:t>，战斗力强</a:t>
            </a:r>
            <a:r>
              <a:rPr sz="1400">
                <a:latin typeface="Songti SC Regular" panose="02010800040101010101" charset="-122"/>
                <a:ea typeface="Songti SC Regular" panose="02010800040101010101" charset="-122"/>
                <a:cs typeface="Songti SC Regular" panose="02010800040101010101" charset="-122"/>
              </a:rPr>
              <a:t>（刘虹晶、路要峰达成率70%+、李江辉60%+、文才、溪子持续输出、天雄、学伟区域显著增长）</a:t>
            </a:r>
            <a:endParaRPr sz="1400">
              <a:latin typeface="Songti SC Regular" panose="02010800040101010101" charset="-122"/>
              <a:ea typeface="Songti SC Regular" panose="02010800040101010101" charset="-122"/>
              <a:cs typeface="Songti SC Regular" panose="02010800040101010101" charset="-122"/>
            </a:endParaRPr>
          </a:p>
          <a:p>
            <a:pPr>
              <a:lnSpc>
                <a:spcPct val="80000"/>
              </a:lnSpc>
              <a:spcAft>
                <a:spcPts val="800"/>
              </a:spcAft>
              <a:defRPr sz="1300">
                <a:solidFill>
                  <a:srgbClr val="475569"/>
                </a:solidFill>
              </a:defRPr>
            </a:pPr>
            <a:r>
              <a:rPr lang="en-US" sz="1400">
                <a:latin typeface="Songti SC Regular" panose="02010800040101010101" charset="-122"/>
                <a:ea typeface="Songti SC Regular" panose="02010800040101010101" charset="-122"/>
                <a:cs typeface="Songti SC Regular" panose="02010800040101010101" charset="-122"/>
              </a:rPr>
              <a:t>2、</a:t>
            </a:r>
            <a:r>
              <a:rPr sz="1400">
                <a:latin typeface="Songti SC Regular" panose="02010800040101010101" charset="-122"/>
                <a:ea typeface="Songti SC Regular" panose="02010800040101010101" charset="-122"/>
                <a:cs typeface="Songti SC Regular" panose="02010800040101010101" charset="-122"/>
              </a:rPr>
              <a:t>已可实现指哪打哪，执行力强，骨干人员对成果仍然渴望！</a:t>
            </a:r>
            <a:br>
              <a:rPr sz="1400">
                <a:latin typeface="Songti SC Regular" panose="02010800040101010101" charset="-122"/>
                <a:ea typeface="Songti SC Regular" panose="02010800040101010101" charset="-122"/>
                <a:cs typeface="Songti SC Regular" panose="02010800040101010101" charset="-122"/>
              </a:rPr>
            </a:br>
            <a:r>
              <a:rPr lang="en-US" sz="1400">
                <a:latin typeface="Songti SC Regular" panose="02010800040101010101" charset="-122"/>
                <a:ea typeface="Songti SC Regular" panose="02010800040101010101" charset="-122"/>
                <a:cs typeface="Songti SC Regular" panose="02010800040101010101" charset="-122"/>
              </a:rPr>
              <a:t>3、</a:t>
            </a:r>
            <a:r>
              <a:rPr sz="1400">
                <a:latin typeface="Songti SC Regular" panose="02010800040101010101" charset="-122"/>
                <a:ea typeface="Songti SC Regular" panose="02010800040101010101" charset="-122"/>
                <a:cs typeface="Songti SC Regular" panose="02010800040101010101" charset="-122"/>
              </a:rPr>
              <a:t>快速响应客户需求，服务口碑好</a:t>
            </a:r>
            <a:endParaRPr sz="1400">
              <a:latin typeface="Songti SC Regular" panose="02010800040101010101" charset="-122"/>
              <a:ea typeface="Songti SC Regular" panose="02010800040101010101" charset="-122"/>
              <a:cs typeface="Songti SC Regular" panose="02010800040101010101" charset="-122"/>
            </a:endParaRPr>
          </a:p>
          <a:p>
            <a:endParaRPr lang="en-US" sz="1400">
              <a:latin typeface="Songti SC Regular" panose="02010800040101010101" charset="-122"/>
              <a:ea typeface="Songti SC Regular" panose="02010800040101010101" charset="-122"/>
              <a:cs typeface="Songti SC Regular" panose="02010800040101010101" charset="-122"/>
              <a:sym typeface="+mn-ea"/>
            </a:endParaRPr>
          </a:p>
        </p:txBody>
      </p:sp>
      <p:graphicFrame>
        <p:nvGraphicFramePr>
          <p:cNvPr id="9" name="表格 8"/>
          <p:cNvGraphicFramePr>
            <a:graphicFrameLocks noGrp="1"/>
          </p:cNvGraphicFramePr>
          <p:nvPr>
            <p:custDataLst>
              <p:tags r:id="rId7"/>
            </p:custDataLst>
          </p:nvPr>
        </p:nvGraphicFramePr>
        <p:xfrm>
          <a:off x="1017905" y="3670935"/>
          <a:ext cx="10079355" cy="2271395"/>
        </p:xfrm>
        <a:graphic>
          <a:graphicData uri="http://schemas.openxmlformats.org/drawingml/2006/table">
            <a:tbl>
              <a:tblPr/>
              <a:tblGrid>
                <a:gridCol w="2393950"/>
                <a:gridCol w="6542405"/>
                <a:gridCol w="1143000"/>
              </a:tblGrid>
              <a:tr h="574675">
                <a:tc gridSpan="3">
                  <a:txBody>
                    <a:bodyPr/>
                    <a:lstStyle/>
                    <a:p>
                      <a:pPr algn="ctr" fontAlgn="ctr"/>
                      <a:r>
                        <a:rPr lang="zh-CN" altLang="en-US" sz="1600" b="1" i="0" u="none" strike="noStrike" dirty="0">
                          <a:solidFill>
                            <a:srgbClr val="000000"/>
                          </a:solidFill>
                          <a:effectLst/>
                          <a:latin typeface="宋体" pitchFamily="2" charset="-122"/>
                          <a:ea typeface="宋体" pitchFamily="2" charset="-122"/>
                        </a:rPr>
                        <a:t>下半年目标及行动措施</a:t>
                      </a:r>
                      <a:endParaRPr lang="zh-CN" altLang="en-US" sz="1600" b="1" i="0" u="none" strike="noStrike" dirty="0">
                        <a:solidFill>
                          <a:srgbClr val="000000"/>
                        </a:solidFill>
                        <a:effectLst/>
                        <a:latin typeface="宋体" pitchFamily="2" charset="-122"/>
                        <a:ea typeface="宋体" pitchFamily="2" charset="-12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chemeClr val="bg1"/>
                    </a:solidFill>
                  </a:tcPr>
                </a:tc>
                <a:tc hMerge="1">
                  <a:tcPr/>
                </a:tc>
                <a:tc hMerge="1">
                  <a:tcPr>
                    <a:lnL w="12700" cmpd="sng">
                      <a:noFill/>
                      <a:prstDash val="solid"/>
                    </a:lnL>
                  </a:tcPr>
                </a:tc>
              </a:tr>
              <a:tr h="379730">
                <a:tc>
                  <a:txBody>
                    <a:bodyPr/>
                    <a:lstStyle/>
                    <a:p>
                      <a:pPr algn="ctr" fontAlgn="ctr"/>
                      <a:r>
                        <a:rPr lang="zh-CN" altLang="en-US" sz="1200" b="0" i="0" u="none" strike="noStrike" dirty="0">
                          <a:solidFill>
                            <a:srgbClr val="000000"/>
                          </a:solidFill>
                          <a:effectLst/>
                          <a:latin typeface="宋体" pitchFamily="2" charset="-122"/>
                          <a:ea typeface="宋体" pitchFamily="2" charset="-122"/>
                        </a:rPr>
                        <a:t>业绩</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工作目标</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行动措施</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完成时间</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solidFill>
                  </a:tcPr>
                </a:tc>
              </a:tr>
              <a:tr h="441325">
                <a:tc>
                  <a:txBody>
                    <a:bodyPr/>
                    <a:lstStyle/>
                    <a:p>
                      <a:pPr algn="ctr" fontAlgn="ctr"/>
                      <a:r>
                        <a:rPr sz="1200">
                          <a:latin typeface="Songti SC Regular" panose="02010800040101010101" charset="-122"/>
                          <a:ea typeface="Songti SC Regular" panose="02010800040101010101" charset="-122"/>
                          <a:cs typeface="Songti SC Regular" panose="02010800040101010101" charset="-122"/>
                          <a:sym typeface="+mn-ea"/>
                        </a:rPr>
                        <a:t>培养体系需标准化、生命科学部需建立科研营销能力</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b="0" i="0" u="none" strike="noStrike" dirty="0">
                          <a:solidFill>
                            <a:srgbClr val="000000"/>
                          </a:solidFill>
                          <a:effectLst/>
                          <a:latin typeface="宋体" pitchFamily="2" charset="-122"/>
                          <a:ea typeface="宋体" pitchFamily="2" charset="-122"/>
                        </a:rPr>
                        <a:t>每月持续销售六步法</a:t>
                      </a:r>
                      <a:r>
                        <a:rPr lang="en-US" altLang="zh-CN" sz="1200" b="0" i="0" u="none" strike="noStrike" dirty="0">
                          <a:solidFill>
                            <a:srgbClr val="000000"/>
                          </a:solidFill>
                          <a:effectLst/>
                          <a:latin typeface="宋体" pitchFamily="2" charset="-122"/>
                          <a:ea typeface="宋体" pitchFamily="2" charset="-122"/>
                        </a:rPr>
                        <a:t>+</a:t>
                      </a:r>
                      <a:r>
                        <a:rPr lang="zh-CN" altLang="en-US" sz="1200" b="0" i="0" u="none" strike="noStrike" dirty="0">
                          <a:solidFill>
                            <a:srgbClr val="000000"/>
                          </a:solidFill>
                          <a:effectLst/>
                          <a:latin typeface="宋体" pitchFamily="2" charset="-122"/>
                          <a:ea typeface="宋体" pitchFamily="2" charset="-122"/>
                        </a:rPr>
                        <a:t>解决方案能力</a:t>
                      </a:r>
                      <a:r>
                        <a:rPr lang="zh-CN" altLang="en-US" sz="1200" b="0" i="0" u="none" strike="noStrike" dirty="0">
                          <a:solidFill>
                            <a:srgbClr val="000000"/>
                          </a:solidFill>
                          <a:effectLst/>
                          <a:latin typeface="宋体" pitchFamily="2" charset="-122"/>
                          <a:ea typeface="宋体" pitchFamily="2" charset="-122"/>
                        </a:rPr>
                        <a:t>培训</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dirty="0">
                          <a:solidFill>
                            <a:srgbClr val="000000"/>
                          </a:solidFill>
                          <a:effectLst/>
                          <a:latin typeface="宋体" pitchFamily="2" charset="-122"/>
                          <a:ea typeface="宋体" pitchFamily="2" charset="-122"/>
                          <a:sym typeface="+mn-ea"/>
                        </a:rPr>
                        <a:t>持续</a:t>
                      </a: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437515">
                <a:tc>
                  <a:txBody>
                    <a:bodyPr/>
                    <a:lstStyle/>
                    <a:p>
                      <a:pPr algn="ctr" fontAlgn="ctr"/>
                      <a:r>
                        <a:rPr lang="zh-CN" altLang="en-US" sz="1200">
                          <a:latin typeface="Songti SC Regular" panose="02010800040101010101" charset="-122"/>
                          <a:ea typeface="Songti SC Regular" panose="02010800040101010101" charset="-122"/>
                          <a:cs typeface="Songti SC Regular" panose="02010800040101010101" charset="-122"/>
                          <a:sym typeface="+mn-ea"/>
                        </a:rPr>
                        <a:t>综合销售能力</a:t>
                      </a:r>
                      <a:r>
                        <a:rPr lang="zh-CN" altLang="en-US" sz="1200">
                          <a:latin typeface="Songti SC Regular" panose="02010800040101010101" charset="-122"/>
                          <a:ea typeface="Songti SC Regular" panose="02010800040101010101" charset="-122"/>
                          <a:cs typeface="Songti SC Regular" panose="02010800040101010101" charset="-122"/>
                          <a:sym typeface="+mn-ea"/>
                        </a:rPr>
                        <a:t>培养</a:t>
                      </a:r>
                      <a:endParaRPr lang="zh-CN" altLang="en-US" sz="1200">
                        <a:latin typeface="Songti SC Regular" panose="02010800040101010101" charset="-122"/>
                        <a:ea typeface="Songti SC Regular" panose="02010800040101010101" charset="-122"/>
                        <a:cs typeface="Songti SC Regular" panose="02010800040101010101" charset="-122"/>
                        <a:sym typeface="+mn-ea"/>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CN" altLang="en-US" sz="1200" dirty="0">
                          <a:solidFill>
                            <a:srgbClr val="000000"/>
                          </a:solidFill>
                          <a:effectLst/>
                          <a:latin typeface="宋体" pitchFamily="2" charset="-122"/>
                          <a:ea typeface="宋体" pitchFamily="2" charset="-122"/>
                          <a:sym typeface="+mn-ea"/>
                        </a:rPr>
                        <a:t>（1）销售要懂的财务知识（拟沟通杨啸整理内容并培训）</a:t>
                      </a:r>
                      <a:endParaRPr lang="zh-CN" altLang="en-US" sz="1200" b="0" i="0" u="none" strike="noStrike" dirty="0">
                        <a:solidFill>
                          <a:srgbClr val="000000"/>
                        </a:solidFill>
                        <a:effectLst/>
                        <a:latin typeface="宋体" pitchFamily="2" charset="-122"/>
                        <a:ea typeface="宋体" pitchFamily="2" charset="-122"/>
                      </a:endParaRPr>
                    </a:p>
                    <a:p>
                      <a:pPr algn="ctr" fontAlgn="ctr"/>
                      <a:r>
                        <a:rPr lang="zh-CN" altLang="en-US" sz="1200" dirty="0">
                          <a:solidFill>
                            <a:srgbClr val="000000"/>
                          </a:solidFill>
                          <a:effectLst/>
                          <a:latin typeface="宋体" pitchFamily="2" charset="-122"/>
                          <a:ea typeface="宋体" pitchFamily="2" charset="-122"/>
                          <a:sym typeface="+mn-ea"/>
                        </a:rPr>
                        <a:t>（2）合同、订单相关法律常识（拟沟通杨啸整理内容并培训）</a:t>
                      </a:r>
                      <a:endParaRPr lang="zh-CN" altLang="en-US" sz="1200" b="0" i="0" u="none" strike="noStrike" dirty="0">
                        <a:solidFill>
                          <a:srgbClr val="000000"/>
                        </a:solidFill>
                        <a:effectLst/>
                        <a:latin typeface="宋体" pitchFamily="2" charset="-122"/>
                        <a:ea typeface="宋体" pitchFamily="2" charset="-122"/>
                      </a:endParaRPr>
                    </a:p>
                    <a:p>
                      <a:pPr algn="ctr" fontAlgn="ctr"/>
                      <a:r>
                        <a:rPr lang="zh-CN" altLang="en-US" sz="1200" dirty="0">
                          <a:solidFill>
                            <a:srgbClr val="000000"/>
                          </a:solidFill>
                          <a:effectLst/>
                          <a:latin typeface="宋体" pitchFamily="2" charset="-122"/>
                          <a:ea typeface="宋体" pitchFamily="2" charset="-122"/>
                          <a:sym typeface="+mn-ea"/>
                        </a:rPr>
                        <a:t>（3）客户采购行为与动机分析（波特五力模型）（王振涛整理内容并培训）</a:t>
                      </a:r>
                      <a:endParaRPr lang="zh-CN" altLang="en-US" sz="1200" b="0" i="0" u="none" strike="noStrike" dirty="0">
                        <a:solidFill>
                          <a:srgbClr val="000000"/>
                        </a:solidFill>
                        <a:effectLst/>
                        <a:latin typeface="宋体" pitchFamily="2" charset="-122"/>
                        <a:ea typeface="宋体" pitchFamily="2" charset="-122"/>
                      </a:endParaRPr>
                    </a:p>
                    <a:p>
                      <a:pPr algn="ctr" fontAlgn="ctr"/>
                      <a:r>
                        <a:rPr lang="zh-CN" altLang="en-US" sz="1200" dirty="0">
                          <a:solidFill>
                            <a:srgbClr val="000000"/>
                          </a:solidFill>
                          <a:effectLst/>
                          <a:latin typeface="宋体" pitchFamily="2" charset="-122"/>
                          <a:ea typeface="宋体" pitchFamily="2" charset="-122"/>
                          <a:sym typeface="+mn-ea"/>
                        </a:rPr>
                        <a:t>（4）关键沟通（陌生关系破冰、追回款、协调内部资源）（外部销售专业讲师）</a:t>
                      </a:r>
                      <a:endParaRPr lang="zh-CN" altLang="en-US" sz="1200" b="0" i="0" u="none" strike="noStrike" dirty="0">
                        <a:solidFill>
                          <a:srgbClr val="000000"/>
                        </a:solidFill>
                        <a:effectLst/>
                        <a:latin typeface="宋体" pitchFamily="2" charset="-122"/>
                        <a:ea typeface="宋体" pitchFamily="2" charset="-122"/>
                      </a:endParaRPr>
                    </a:p>
                    <a:p>
                      <a:pPr algn="ctr" fontAlgn="ctr"/>
                      <a:r>
                        <a:rPr lang="zh-CN" altLang="en-US" sz="1200" dirty="0">
                          <a:solidFill>
                            <a:srgbClr val="000000"/>
                          </a:solidFill>
                          <a:effectLst/>
                          <a:latin typeface="宋体" pitchFamily="2" charset="-122"/>
                          <a:ea typeface="宋体" pitchFamily="2" charset="-122"/>
                          <a:sym typeface="+mn-ea"/>
                        </a:rPr>
                        <a:t>（5）研发项目管理与节点进度要求（按陈曦4月份的培训）</a:t>
                      </a:r>
                      <a:endParaRPr lang="en-US" altLang="zh-CN"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endParaRPr lang="zh-CN" altLang="en-US" sz="1200" b="0" i="0" u="none" strike="noStrike" dirty="0">
                        <a:solidFill>
                          <a:srgbClr val="000000"/>
                        </a:solidFill>
                        <a:effectLst/>
                        <a:latin typeface="宋体" pitchFamily="2" charset="-122"/>
                        <a:ea typeface="宋体"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spTree>
    <p:custDataLst>
      <p:tags r:id="rId8"/>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316.810263118229,&quot;left&quot;:82.8015748031496,&quot;top&quot;:101.339579401456,&quot;width&quot;:836.2984251968506}"/>
  <p:tag name="KSO_WM_BEAUTIFY_FLAG" val=""/>
</p:tagLst>
</file>

<file path=ppt/tags/tag18.xml><?xml version="1.0" encoding="utf-8"?>
<p:tagLst xmlns:p="http://schemas.openxmlformats.org/presentationml/2006/main">
  <p:tag name="KSO_WM_BEAUTIFY_FLAG" val=""/>
  <p:tag name="KSO_WM_DIAGRAM_VIRTUALLY_FRAME" val="{&quot;height&quot;:316.810263118229,&quot;left&quot;:82.8015748031496,&quot;top&quot;:101.339579401456,&quot;width&quot;:836.2984251968506}"/>
</p:tagLst>
</file>

<file path=ppt/tags/tag19.xml><?xml version="1.0" encoding="utf-8"?>
<p:tagLst xmlns:p="http://schemas.openxmlformats.org/presentationml/2006/main">
  <p:tag name="KSO_WM_DIAGRAM_VIRTUALLY_FRAME" val="{&quot;height&quot;:316.810263118229,&quot;left&quot;:82.8015748031496,&quot;top&quot;:101.339579401456,&quot;width&quot;:836.2984251968506}"/>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 name="KSO_WM_DIAGRAM_VIRTUALLY_FRAME" val="{&quot;height&quot;:316.810263118229,&quot;left&quot;:82.8015748031496,&quot;top&quot;:101.339579401456,&quot;width&quot;:836.2984251968506}"/>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TABLE_ENDDRAG_ORIGIN_RECT" val="959*171"/>
  <p:tag name="TABLE_ENDDRAG_RECT" val="0*110*959*171"/>
</p:tagLst>
</file>

<file path=ppt/tags/tag3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2.xml><?xml version="1.0" encoding="utf-8"?>
<p:tagLst xmlns:p="http://schemas.openxmlformats.org/presentationml/2006/main">
  <p:tag name="KSO_WM_BEAUTIFY_FLAG" val="#wm#"/>
  <p:tag name="KSO_WM_TEMPLATE_CATEGORY" val="custom"/>
  <p:tag name="KSO_WM_TEMPLATE_INDEX" val="20205081"/>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TABLE_ENDDRAG_ORIGIN_RECT" val="932*386"/>
  <p:tag name="TABLE_ENDDRAG_RECT" val="12*51*932*386"/>
</p:tagLst>
</file>

<file path=ppt/tags/tag4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wm#"/>
  <p:tag name="KSO_WM_TEMPLATE_CATEGORY" val="custom"/>
  <p:tag name="KSO_WM_TEMPLATE_INDEX" val="20205081"/>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TABLE_ENDDRAG_ORIGIN_RECT" val="959*230"/>
  <p:tag name="TABLE_ENDDRAG_RECT" val="0*42*960*230"/>
</p:tagLst>
</file>

<file path=ppt/tags/tag5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TABLE_ENDDRAG_ORIGIN_RECT" val="793*178"/>
  <p:tag name="TABLE_ENDDRAG_RECT" val="80*289*793*178"/>
</p:tagLst>
</file>

<file path=ppt/tags/tag6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TABLE_ENDDRAG_ORIGIN_RECT" val="489*139"/>
  <p:tag name="TABLE_ENDDRAG_RECT" val="7*286*489*139"/>
</p:tagLst>
</file>

<file path=ppt/tags/tag7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resource_record_key" val="{&quot;29&quot;:[50000049],&quot;65&quot;:[20205081]}"/>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TABLE_ENDDRAG_ORIGIN_RECT" val="923*238"/>
  <p:tag name="TABLE_ENDDRAG_RECT" val="15*160*923*238"/>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wm#"/>
  <p:tag name="KSO_WM_TEMPLATE_CATEGORY" val="custom"/>
  <p:tag name="KSO_WM_TEMPLATE_INDEX" val="20205081"/>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COMMONDATA" val="eyJoZGlkIjoiYzg1NWE1NjIwZTU2MmY5YTYwOTA0ODIwZTJkODNmMjQifQ=="/>
  <p:tag name="RESOURCE_RECORD_KEY" val="{&quot;13&quot;:[4722044]}"/>
  <p:tag name="resource_record_key" val="{&quot;13&quot;:[4722044],&quot;29&quot;:[50000049],&quot;65&quot;:[20205081]}"/>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3144</Words>
  <Application>WPS 表格</Application>
  <PresentationFormat>宽屏</PresentationFormat>
  <Paragraphs>402</Paragraphs>
  <Slides>12</Slides>
  <Notes>0</Notes>
  <HiddenSlides>0</HiddenSlides>
  <MMClips>0</MMClips>
  <ScaleCrop>false</ScaleCrop>
  <HeadingPairs>
    <vt:vector size="8" baseType="variant">
      <vt:variant>
        <vt:lpstr>已用的字体</vt:lpstr>
      </vt:variant>
      <vt:variant>
        <vt:i4>23</vt:i4>
      </vt:variant>
      <vt:variant>
        <vt:lpstr>主题</vt:lpstr>
      </vt:variant>
      <vt:variant>
        <vt:i4>1</vt:i4>
      </vt:variant>
      <vt:variant>
        <vt:lpstr>嵌入 OLE 服务器</vt:lpstr>
      </vt:variant>
      <vt:variant>
        <vt:i4>1</vt:i4>
      </vt:variant>
      <vt:variant>
        <vt:lpstr>幻灯片标题</vt:lpstr>
      </vt:variant>
      <vt:variant>
        <vt:i4>12</vt:i4>
      </vt:variant>
    </vt:vector>
  </HeadingPairs>
  <TitlesOfParts>
    <vt:vector size="37" baseType="lpstr">
      <vt:lpstr>Arial</vt:lpstr>
      <vt:lpstr>宋体</vt:lpstr>
      <vt:lpstr>Wingdings</vt:lpstr>
      <vt:lpstr>Wingdings</vt:lpstr>
      <vt:lpstr>微软雅黑</vt:lpstr>
      <vt:lpstr>汉仪旗黑</vt:lpstr>
      <vt:lpstr>微软雅黑 Light</vt:lpstr>
      <vt:lpstr>思源黑体 CN Light</vt:lpstr>
      <vt:lpstr>思源黑体 CN Bold</vt:lpstr>
      <vt:lpstr>汉仪中黑KW</vt:lpstr>
      <vt:lpstr>宋体</vt:lpstr>
      <vt:lpstr>微软雅黑</vt:lpstr>
      <vt:lpstr>宋体</vt:lpstr>
      <vt:lpstr>Arial Unicode MS</vt:lpstr>
      <vt:lpstr>Calibri</vt:lpstr>
      <vt:lpstr>Helvetica Neue</vt:lpstr>
      <vt:lpstr>汉仪书宋二KW</vt:lpstr>
      <vt:lpstr>微软雅黑</vt:lpstr>
      <vt:lpstr>微软雅黑 Light</vt:lpstr>
      <vt:lpstr>思源黑体 CN Bold</vt:lpstr>
      <vt:lpstr>思源黑体 CN Light</vt:lpstr>
      <vt:lpstr>Apple Color Emoji</vt:lpstr>
      <vt:lpstr>Songti SC Regular</vt:lpstr>
      <vt:lpstr>WPS</vt:lpstr>
      <vt:lpstr>Excel.Sheet.12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刘新元</cp:lastModifiedBy>
  <cp:revision>320</cp:revision>
  <dcterms:created xsi:type="dcterms:W3CDTF">2026-07-07T17:16:36Z</dcterms:created>
  <dcterms:modified xsi:type="dcterms:W3CDTF">2026-07-07T17:16:36Z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2052-12.1.26026.26026</vt:lpwstr>
  </property>
  <property fmtid="{D5CDD505-2E9C-101B-9397-08002B2CF9AE}" pid="3" name="ICV">
    <vt:lpwstr>641FE970DEC349CABCF89E17108DED78_13</vt:lpwstr>
  </property>
</Properties>
</file>