
<file path=[Content_Types].xml><?xml version="1.0" encoding="utf-8"?>
<Types xmlns="http://schemas.openxmlformats.org/package/2006/content-types">
  <Default Extension="vml" ContentType="application/vnd.openxmlformats-officedocument.vmlDrawing"/>
  <Default Extension="xlsx" ContentType="application/vnd.openxmlformats-officedocument.spreadsheetml.shee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3"/>
    <p:sldId id="257" r:id="rId4"/>
    <p:sldId id="284" r:id="rId5"/>
    <p:sldId id="3715" r:id="rId6"/>
    <p:sldId id="3731" r:id="rId7"/>
    <p:sldId id="3721" r:id="rId8"/>
    <p:sldId id="3724" r:id="rId9"/>
    <p:sldId id="3722" r:id="rId10"/>
    <p:sldId id="3726" r:id="rId11"/>
    <p:sldId id="3728" r:id="rId12"/>
    <p:sldId id="3729" r:id="rId13"/>
    <p:sldId id="3730" r:id="rId14"/>
    <p:sldId id="3716" r:id="rId15"/>
    <p:sldId id="285" r:id="rId16"/>
    <p:sldId id="3718" r:id="rId17"/>
    <p:sldId id="3717" r:id="rId18"/>
    <p:sldId id="262" r:id="rId19"/>
    <p:sldId id="3720" r:id="rId20"/>
    <p:sldId id="3719" r:id="rId21"/>
    <p:sldId id="283" r:id="rId22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6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C7EA"/>
    <a:srgbClr val="F25C0A"/>
    <a:srgbClr val="10A032"/>
    <a:srgbClr val="31AB42"/>
    <a:srgbClr val="71BD66"/>
    <a:srgbClr val="0359DB"/>
    <a:srgbClr val="0749A5"/>
    <a:srgbClr val="337CE8"/>
    <a:srgbClr val="65A2FD"/>
    <a:srgbClr val="014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86" y="178"/>
      </p:cViewPr>
      <p:guideLst>
        <p:guide orient="horz" pos="2316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2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&#24037;&#20316;&#31807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dirty="0">
                <a:solidFill>
                  <a:schemeClr val="tx1"/>
                </a:solidFill>
              </a:rPr>
              <a:t>2026</a:t>
            </a:r>
            <a:r>
              <a:rPr lang="zh-CN" altLang="en-US" dirty="0">
                <a:solidFill>
                  <a:schemeClr val="tx1"/>
                </a:solidFill>
              </a:rPr>
              <a:t>上半年与</a:t>
            </a:r>
            <a:r>
              <a:rPr lang="en-US" altLang="zh-CN" dirty="0">
                <a:solidFill>
                  <a:schemeClr val="tx1"/>
                </a:solidFill>
              </a:rPr>
              <a:t>2025</a:t>
            </a:r>
            <a:r>
              <a:rPr lang="zh-CN" altLang="en-US" dirty="0">
                <a:solidFill>
                  <a:schemeClr val="tx1"/>
                </a:solidFill>
              </a:rPr>
              <a:t>上半年销售业绩同比</a:t>
            </a:r>
            <a:endParaRPr lang="zh-CN" altLang="en-US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Sheet1!$C$6</c:f>
              <c:strCache>
                <c:ptCount val="1"/>
                <c:pt idx="0">
                  <c:v>2026年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Sheet1!$D$5:$I$5</c:f>
              <c:strCache>
                <c:ptCount val="6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</c:strCache>
            </c:strRef>
          </c:cat>
          <c:val>
            <c:numRef>
              <c:f>Sheet1!$D$6:$I$6</c:f>
              <c:numCache>
                <c:formatCode>General</c:formatCode>
                <c:ptCount val="6"/>
                <c:pt idx="0">
                  <c:v>40</c:v>
                </c:pt>
                <c:pt idx="1">
                  <c:v>50</c:v>
                </c:pt>
                <c:pt idx="2">
                  <c:v>330</c:v>
                </c:pt>
                <c:pt idx="3">
                  <c:v>233</c:v>
                </c:pt>
                <c:pt idx="4">
                  <c:v>67</c:v>
                </c:pt>
                <c:pt idx="5">
                  <c:v>98</c:v>
                </c:pt>
              </c:numCache>
            </c:numRef>
          </c:val>
        </c:ser>
        <c:ser>
          <c:idx val="1"/>
          <c:order val="1"/>
          <c:tx>
            <c:strRef>
              <c:f>Sheet1!$C$7</c:f>
              <c:strCache>
                <c:ptCount val="1"/>
                <c:pt idx="0">
                  <c:v>2025年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Sheet1!$D$5:$I$5</c:f>
              <c:strCache>
                <c:ptCount val="6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</c:strCache>
            </c:strRef>
          </c:cat>
          <c:val>
            <c:numRef>
              <c:f>Sheet1!$D$7:$I$7</c:f>
              <c:numCache>
                <c:formatCode>General</c:formatCode>
                <c:ptCount val="6"/>
                <c:pt idx="0">
                  <c:v>30</c:v>
                </c:pt>
                <c:pt idx="1">
                  <c:v>40</c:v>
                </c:pt>
                <c:pt idx="2">
                  <c:v>290</c:v>
                </c:pt>
                <c:pt idx="3">
                  <c:v>120</c:v>
                </c:pt>
                <c:pt idx="4">
                  <c:v>30</c:v>
                </c:pt>
                <c:pt idx="5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8834879"/>
        <c:axId val="568832479"/>
      </c:barChart>
      <c:catAx>
        <c:axId val="568834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68832479"/>
        <c:crosses val="autoZero"/>
        <c:auto val="1"/>
        <c:lblAlgn val="ctr"/>
        <c:lblOffset val="100"/>
        <c:noMultiLvlLbl val="0"/>
      </c:catAx>
      <c:valAx>
        <c:axId val="568832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68834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9d77601-4b91-4646-a6b4-e3fb19dbde6b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图片 2" descr="宝锐生物PPT 2 x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5" y="6269990"/>
            <a:ext cx="12191365" cy="590550"/>
          </a:xfrm>
          <a:prstGeom prst="rect">
            <a:avLst/>
          </a:prstGeom>
        </p:spPr>
      </p:pic>
      <p:pic>
        <p:nvPicPr>
          <p:cNvPr id="5" name="图片 4" descr="logo--白色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271125" y="6230620"/>
            <a:ext cx="178308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image" Target="../media/image5.png"/><Relationship Id="rId3" Type="http://schemas.openxmlformats.org/officeDocument/2006/relationships/tags" Target="../tags/tag7.xml"/><Relationship Id="rId2" Type="http://schemas.openxmlformats.org/officeDocument/2006/relationships/image" Target="../media/image4.png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9.xml"/><Relationship Id="rId7" Type="http://schemas.openxmlformats.org/officeDocument/2006/relationships/image" Target="../media/image10.png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image" Target="../media/image6.png"/><Relationship Id="rId1" Type="http://schemas.openxmlformats.org/officeDocument/2006/relationships/tags" Target="../tags/tag64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75.xml"/><Relationship Id="rId7" Type="http://schemas.openxmlformats.org/officeDocument/2006/relationships/image" Target="../media/image10.png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6.png"/><Relationship Id="rId1" Type="http://schemas.openxmlformats.org/officeDocument/2006/relationships/tags" Target="../tags/tag70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81.xml"/><Relationship Id="rId7" Type="http://schemas.openxmlformats.org/officeDocument/2006/relationships/image" Target="../media/image10.png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image" Target="../media/image6.png"/><Relationship Id="rId1" Type="http://schemas.openxmlformats.org/officeDocument/2006/relationships/tags" Target="../tags/tag76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image" Target="../media/image11.wmf"/><Relationship Id="rId7" Type="http://schemas.openxmlformats.org/officeDocument/2006/relationships/package" Target="../embeddings/Workbook1.xlsx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6.png"/><Relationship Id="rId11" Type="http://schemas.openxmlformats.org/officeDocument/2006/relationships/vmlDrawing" Target="../drawings/vmlDrawing1.v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8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image" Target="../media/image6.png"/><Relationship Id="rId1" Type="http://schemas.openxmlformats.org/officeDocument/2006/relationships/tags" Target="../tags/tag8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image" Target="../media/image6.png"/><Relationship Id="rId1" Type="http://schemas.openxmlformats.org/officeDocument/2006/relationships/tags" Target="../tags/tag9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image" Target="../media/image6.png"/><Relationship Id="rId1" Type="http://schemas.openxmlformats.org/officeDocument/2006/relationships/tags" Target="../tags/tag100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image" Target="../media/image1.png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25.xml"/><Relationship Id="rId14" Type="http://schemas.openxmlformats.org/officeDocument/2006/relationships/tags" Target="../tags/tag24.xml"/><Relationship Id="rId13" Type="http://schemas.openxmlformats.org/officeDocument/2006/relationships/tags" Target="../tags/tag23.xml"/><Relationship Id="rId12" Type="http://schemas.openxmlformats.org/officeDocument/2006/relationships/tags" Target="../tags/tag22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tags" Target="../tags/tag1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118.xml"/><Relationship Id="rId7" Type="http://schemas.openxmlformats.org/officeDocument/2006/relationships/image" Target="../media/image12.png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20.xml"/><Relationship Id="rId11" Type="http://schemas.openxmlformats.org/officeDocument/2006/relationships/image" Target="../media/image14.png"/><Relationship Id="rId10" Type="http://schemas.openxmlformats.org/officeDocument/2006/relationships/tags" Target="../tags/tag119.xml"/><Relationship Id="rId1" Type="http://schemas.openxmlformats.org/officeDocument/2006/relationships/tags" Target="../tags/tag11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image" Target="../media/image6.png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image" Target="../media/image6.png"/><Relationship Id="rId1" Type="http://schemas.openxmlformats.org/officeDocument/2006/relationships/tags" Target="../tags/tag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image" Target="../media/image7.png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3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51.xml"/><Relationship Id="rId7" Type="http://schemas.openxmlformats.org/officeDocument/2006/relationships/image" Target="../media/image8.png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image" Target="../media/image6.png"/><Relationship Id="rId1" Type="http://schemas.openxmlformats.org/officeDocument/2006/relationships/tags" Target="../tags/tag4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57.xml"/><Relationship Id="rId7" Type="http://schemas.openxmlformats.org/officeDocument/2006/relationships/image" Target="../media/image9.png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6.png"/><Relationship Id="rId1" Type="http://schemas.openxmlformats.org/officeDocument/2006/relationships/tags" Target="../tags/tag5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3.xml"/><Relationship Id="rId7" Type="http://schemas.openxmlformats.org/officeDocument/2006/relationships/image" Target="../media/image10.png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6.png"/><Relationship Id="rId1" Type="http://schemas.openxmlformats.org/officeDocument/2006/relationships/tags" Target="../tags/tag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花瓣素材_常规内容-背景系列科技风蓝光线条背景_19435466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9525" y="0"/>
            <a:ext cx="12204000" cy="6865107"/>
          </a:xfrm>
          <a:prstGeom prst="rect">
            <a:avLst/>
          </a:prstGeom>
        </p:spPr>
      </p:pic>
      <p:pic>
        <p:nvPicPr>
          <p:cNvPr id="13" name="图片 12" descr="00712ed69db425d3a1b89a6c482356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14630" y="160655"/>
            <a:ext cx="2003425" cy="78486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8282940" y="6003290"/>
            <a:ext cx="3632200" cy="575945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pPr lvl="0" indent="0" algn="l" defTabSz="720090" fontAlgn="auto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SzPct val="50000"/>
              <a:buFont typeface="Wingdings" panose="05000000000000000000" pitchFamily="2" charset="2"/>
              <a:buNone/>
            </a:pPr>
            <a:r>
              <a:rPr lang="zh-CN" altLang="en-US" sz="1500" b="1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+mn-ea"/>
                <a:cs typeface="+mn-ea"/>
                <a:sym typeface="+mn-ea"/>
              </a:rPr>
              <a:t>守护生命健康·缔造美好生活</a:t>
            </a:r>
            <a:endParaRPr lang="zh-CN" altLang="en-US" sz="1500" b="1" spc="600" dirty="0">
              <a:solidFill>
                <a:schemeClr val="bg1"/>
              </a:solidFill>
              <a:effectLst>
                <a:reflection blurRad="12700" stA="18000" endPos="45500" dist="38100" dir="5400000" sy="-100000" algn="bl" rotWithShape="0"/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1244600" y="1619885"/>
            <a:ext cx="10092055" cy="1938020"/>
          </a:xfrm>
          <a:prstGeom prst="rect">
            <a:avLst/>
          </a:prstGeom>
          <a:noFill/>
          <a:effectLst>
            <a:reflection blurRad="279400" stA="58000" endPos="58000" dist="635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诊断原料</a:t>
            </a:r>
            <a:r>
              <a:rPr lang="zh-CN" altLang="en-US" sz="6000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大客户销售部</a:t>
            </a:r>
            <a:r>
              <a:rPr lang="en-US" altLang="zh-CN" sz="6000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2026</a:t>
            </a:r>
            <a:r>
              <a:rPr lang="zh-CN" altLang="en-US" sz="6000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半年度工作总结报告</a:t>
            </a:r>
            <a:endParaRPr lang="zh-CN" sz="6000" spc="600" dirty="0">
              <a:solidFill>
                <a:schemeClr val="bg1"/>
              </a:solidFill>
              <a:effectLst>
                <a:reflection blurRad="12700" stA="18000" endPos="45500" dist="381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184861" y="3918831"/>
            <a:ext cx="5757705" cy="571500"/>
            <a:chOff x="3140886" y="4120312"/>
            <a:chExt cx="5757705" cy="571500"/>
          </a:xfrm>
        </p:grpSpPr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3140886" y="4120312"/>
              <a:ext cx="5757705" cy="57150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42000"/>
                </a:lnSpc>
              </a:pPr>
              <a:r>
                <a:rPr lang="zh-CN" altLang="en-US" sz="2200" dirty="0">
                  <a:solidFill>
                    <a:schemeClr val="bg1"/>
                  </a:solidFill>
                  <a:effectLst>
                    <a:outerShdw blurRad="76200" dist="38100" dir="2700000" algn="tl" rotWithShape="0">
                      <a:prstClr val="black">
                        <a:alpha val="14000"/>
                      </a:prstClr>
                    </a:outerShdw>
                  </a:effectLst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  <a:sym typeface="思源黑体 CN Light" panose="020B0300000000000000" pitchFamily="34" charset="-122"/>
                </a:rPr>
                <a:t>汇报人：张立</a:t>
              </a:r>
              <a:r>
                <a:rPr lang="zh-CN" altLang="en-US" sz="2200" dirty="0">
                  <a:solidFill>
                    <a:schemeClr val="bg1"/>
                  </a:solidFill>
                  <a:effectLst>
                    <a:outerShdw blurRad="76200" dist="38100" dir="2700000" algn="tl" rotWithShape="0">
                      <a:prstClr val="black">
                        <a:alpha val="14000"/>
                      </a:prstClr>
                    </a:outerShdw>
                  </a:effectLst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  <a:sym typeface="思源黑体 CN Light" panose="020B0300000000000000" pitchFamily="34" charset="-122"/>
                </a:rPr>
                <a:t>娅    汇报日期：</a:t>
              </a:r>
              <a:r>
                <a:rPr lang="en-US" altLang="zh-CN" sz="2200" dirty="0">
                  <a:solidFill>
                    <a:schemeClr val="bg1"/>
                  </a:solidFill>
                  <a:effectLst>
                    <a:outerShdw blurRad="76200" dist="38100" dir="2700000" algn="tl" rotWithShape="0">
                      <a:prstClr val="black">
                        <a:alpha val="14000"/>
                      </a:prstClr>
                    </a:outerShdw>
                  </a:effectLst>
                  <a:latin typeface="微软雅黑 Light" panose="020B0502040204020203" charset="-122"/>
                  <a:ea typeface="微软雅黑 Light" panose="020B0502040204020203" charset="-122"/>
                  <a:cs typeface="微软雅黑 Light" panose="020B0502040204020203" charset="-122"/>
                  <a:sym typeface="思源黑体 CN Light" panose="020B0300000000000000" pitchFamily="34" charset="-122"/>
                </a:rPr>
                <a:t>2026.07.06</a:t>
              </a:r>
              <a:endParaRPr lang="zh-CN" altLang="en-US" sz="2200" dirty="0">
                <a:solidFill>
                  <a:schemeClr val="bg1"/>
                </a:solidFill>
                <a:effectLst>
                  <a:outerShdw blurRad="76200" dist="38100" dir="2700000" algn="tl" rotWithShape="0">
                    <a:prstClr val="black">
                      <a:alpha val="14000"/>
                    </a:prstClr>
                  </a:outerShdw>
                </a:effectLst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思源黑体 CN Light" panose="020B0300000000000000" pitchFamily="34" charset="-122"/>
              </a:endParaRPr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5636099" y="4235772"/>
              <a:ext cx="0" cy="29140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585" y="1196975"/>
            <a:ext cx="5958840" cy="6553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89000" y="1780540"/>
            <a:ext cx="10005060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b="1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en-US" altLang="zh-CN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3</a:t>
            </a:r>
            <a:r>
              <a:rPr lang="zh-CN" altLang="en-US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. 杭州丹威生物科技有限公司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涉及单据： ZHBR-AR260202007（逾期118天，金额46,500.00元）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原因分析：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经营正常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该客户有多笔小额订单，整体回款节奏偏慢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催收方法：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第一步：核查与该客户的所有未结单据，确认是否有对账异议未处理；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第二步：主动发送对账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单，列明所有应收明细，请对方确认总额；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第三步：如对账无误，明确告知已超期3个月，考虑与该公司合作紧密，先</a:t>
            </a: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勤快催账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如下月无改善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强调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财务可能会做销控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需要预付货款才能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发货。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585" y="1196975"/>
            <a:ext cx="5958840" cy="6553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89000" y="1780540"/>
            <a:ext cx="1000506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b="1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en-US" altLang="zh-CN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4</a:t>
            </a:r>
            <a:r>
              <a:rPr lang="zh-CN" altLang="en-US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. 西安佰奥莱博生物科技有限公司</a:t>
            </a:r>
            <a:endParaRPr lang="zh-CN" altLang="en-US" b="1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涉及单据： 共4笔，合计99,045.00元，逾期天数131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-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179天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原因分析：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客户揪着我们上半年有几次客诉的借口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有意拖欠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。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客户历史上偶有逾期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90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天比例增长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但经过催收后可于短期内缓解。客户经营目前正常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。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催收方法：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已答应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7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月上旬会回款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6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完余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正在跟进到账情况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。</a:t>
            </a: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勤快催账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超期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情况无改善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强调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财务可能会做销控</a:t>
            </a:r>
            <a:r>
              <a:rPr lang="en-US" altLang="zh-CN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需要预付货款才能发货。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585" y="1196975"/>
            <a:ext cx="5958840" cy="6553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89000" y="1780540"/>
            <a:ext cx="1000506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b="1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en-US" altLang="zh-CN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5</a:t>
            </a:r>
            <a:r>
              <a:rPr lang="zh-CN" altLang="en-US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. 丽珠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涉及金额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：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逾期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90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天金额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32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万元</a:t>
            </a:r>
            <a:endParaRPr lang="en-US" altLang="zh-CN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原因分析：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集团要求半年账期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且要求全部采购订单用银行承兑。经过数次沟通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最终方案为合同账期不改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近期有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32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万元合同用银行承兑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今年其他货款正常用转账</a:t>
            </a:r>
            <a:r>
              <a:rPr lang="en-US" altLang="zh-CN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催收方法：</a:t>
            </a:r>
            <a:endParaRPr lang="zh-CN" altLang="en-US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销售人员勤快</a:t>
            </a: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对账</a:t>
            </a:r>
            <a:r>
              <a:rPr lang="zh-CN" altLang="en-US"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endParaRPr lang="zh-CN" altLang="en-US"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商机复盘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3768" y="5493847"/>
            <a:ext cx="10557758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说明：按以上表样，根据年初制定的商机清单，以及今年上半年累计完成情况，诊断原料、生物医药分别对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charset="-122"/>
              </a:rPr>
              <a:t>前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</a:rPr>
              <a:t>20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进行商机实现的复盘分析，如版面受限，可以表格附件形式汇报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  <a:p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</a:rPr>
              <a:t>  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对象 4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5217795" y="2296795"/>
          <a:ext cx="1871980" cy="1541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" showAsIcon="1" r:id="rId7" imgW="971550" imgH="800100" progId="Excel.Sheet.12">
                  <p:embed/>
                </p:oleObj>
              </mc:Choice>
              <mc:Fallback>
                <p:oleObj name="" showAsIcon="1" r:id="rId7" imgW="971550" imgH="800100" progId="Excel.Sheet.12">
                  <p:embed/>
                  <p:pic>
                    <p:nvPicPr>
                      <p:cNvPr id="0" name="图片 102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17795" y="2296795"/>
                        <a:ext cx="1871980" cy="15417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9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" y="384175"/>
            <a:ext cx="2763297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2019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销售行为分析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17121" y="5184718"/>
            <a:ext cx="1055775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说明：参照销售漏斗模型，分析在各个市场活动层面的实际行动中存在的不足之处，或需要改善的地方。如：客户开发，商机发现，客户拜访，商情，客户竞争，谈判等等。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要求：所有问题从自身找原因，改善措施要求具体、有针对性。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018161" y="1161994"/>
          <a:ext cx="10141670" cy="3334889"/>
        </p:xfrm>
        <a:graphic>
          <a:graphicData uri="http://schemas.openxmlformats.org/drawingml/2006/table">
            <a:tbl>
              <a:tblPr/>
              <a:tblGrid>
                <a:gridCol w="2353201"/>
                <a:gridCol w="2707320"/>
                <a:gridCol w="3543300"/>
                <a:gridCol w="1537849"/>
              </a:tblGrid>
              <a:tr h="47702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上半年度存在问题总结与改善措施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1486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存在的问题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原因分析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改善措施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完成时间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7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" y="393700"/>
            <a:ext cx="4441371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3394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下半年目标及行动措施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018160" y="1161994"/>
          <a:ext cx="10079321" cy="3334889"/>
        </p:xfrm>
        <a:graphic>
          <a:graphicData uri="http://schemas.openxmlformats.org/drawingml/2006/table">
            <a:tbl>
              <a:tblPr/>
              <a:tblGrid>
                <a:gridCol w="2722567"/>
                <a:gridCol w="6213764"/>
                <a:gridCol w="1142990"/>
              </a:tblGrid>
              <a:tr h="47702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下半年目标及行动措施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</a:tr>
              <a:tr h="31486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工作目标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行动措施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完成时间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28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日常工作在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月完全正规化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运行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飞书日报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；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回款计划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；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拜访客户安排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及领导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客户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邀约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客户项目进度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内部优化项目进度实时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跟进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持续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重点跟进的客户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项目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丽珠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HIV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项目日常和研发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、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采购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、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客户的例会制和日常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跟进</a:t>
                      </a:r>
                      <a:endParaRPr lang="zh-CN" altLang="en-US" sz="1200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  <a:sym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持续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vMerge="1"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天隆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M5244-ZJ4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完成关键验证，并与王新旺、解信美、彭洪富在7月中旬进行进度关键对齐，邀约下半年订单数量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中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vMerge="1"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海尔施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STR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采购订单异常原因的排查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安排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月的关键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拜访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丹威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LAMP、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呼吸道冻干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、FM2181-4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项目进度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跟进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中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vMerge="1"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佰奥莱博的二代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POC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优化进度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持续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vMerge="1"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新产业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科华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迪安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，7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月或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8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月完成客户拜访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线上开始参与客户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跟进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8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前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285">
                <a:tc vMerge="1"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817121" y="5184718"/>
            <a:ext cx="105577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说明：工作目标可包含业绩目标和行动目标，如销售目标、回款目标、客户开发目标等等。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要求：行动改善措施要具体、有针对性，回到具体事件，不能泛泛而谈。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" y="384175"/>
            <a:ext cx="2947035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23145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竞品价格分析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6357" y="5008419"/>
            <a:ext cx="8763567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说明：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</a:rPr>
              <a:t>1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、分析竞品的价格策略，包括但不限于：竞品公司名称、产品名称、价格、信息来源等。</a:t>
            </a:r>
            <a:endParaRPr lang="zh-CN" altLang="en-US" sz="1400" dirty="0">
              <a:solidFill>
                <a:srgbClr val="FF0000"/>
              </a:solidFill>
              <a:latin typeface="微软雅黑" panose="020B0503020204020204" charset="-122"/>
            </a:endParaRPr>
          </a:p>
          <a:p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</a:rPr>
              <a:t>          2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、价格政策指销售策略，如买一赠一、年度协议等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966357" y="1185008"/>
          <a:ext cx="10131126" cy="3174089"/>
        </p:xfrm>
        <a:graphic>
          <a:graphicData uri="http://schemas.openxmlformats.org/drawingml/2006/table">
            <a:tbl>
              <a:tblPr/>
              <a:tblGrid>
                <a:gridCol w="1882697"/>
                <a:gridCol w="1515017"/>
                <a:gridCol w="1382121"/>
                <a:gridCol w="1284665"/>
                <a:gridCol w="1036592"/>
                <a:gridCol w="1515017"/>
                <a:gridCol w="1515017"/>
              </a:tblGrid>
              <a:tr h="44346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重要竞品价格分析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7306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竞品公司名称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竞品名称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规格单位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销量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价格（元）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价格政策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信息来源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7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47" name="文本框 46"/>
          <p:cNvSpPr txBox="1"/>
          <p:nvPr>
            <p:custDataLst>
              <p:tags r:id="rId2"/>
            </p:custDataLst>
          </p:nvPr>
        </p:nvSpPr>
        <p:spPr>
          <a:xfrm>
            <a:off x="603250" y="393700"/>
            <a:ext cx="1602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市场活动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65243" y="5008072"/>
            <a:ext cx="105577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说明：分析竞品的市场策略、市场活动、推广等信息。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852055" y="1185008"/>
          <a:ext cx="10470945" cy="3174089"/>
        </p:xfrm>
        <a:graphic>
          <a:graphicData uri="http://schemas.openxmlformats.org/drawingml/2006/table">
            <a:tbl>
              <a:tblPr/>
              <a:tblGrid>
                <a:gridCol w="2175640"/>
                <a:gridCol w="4329849"/>
                <a:gridCol w="1747358"/>
                <a:gridCol w="2218098"/>
              </a:tblGrid>
              <a:tr h="44346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重要竞对市场活动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/>
                </a:tc>
              </a:tr>
              <a:tr h="27306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竞对公司名称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开展的市场活动内容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策略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活动开展时间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对公司内部的建议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47" name="文本框 46"/>
          <p:cNvSpPr txBox="1"/>
          <p:nvPr>
            <p:custDataLst>
              <p:tags r:id="rId2"/>
            </p:custDataLst>
          </p:nvPr>
        </p:nvSpPr>
        <p:spPr>
          <a:xfrm>
            <a:off x="603250" y="393700"/>
            <a:ext cx="1602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产品竞争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65243" y="5008072"/>
            <a:ext cx="105577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说明：分析竞品的产品策略、重点产品、优势、劣势等。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893619" y="1185008"/>
          <a:ext cx="10224654" cy="3174089"/>
        </p:xfrm>
        <a:graphic>
          <a:graphicData uri="http://schemas.openxmlformats.org/drawingml/2006/table">
            <a:tbl>
              <a:tblPr/>
              <a:tblGrid>
                <a:gridCol w="2245867"/>
                <a:gridCol w="1888834"/>
                <a:gridCol w="2650562"/>
                <a:gridCol w="1587793"/>
                <a:gridCol w="1851598"/>
              </a:tblGrid>
              <a:tr h="44346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重要竞品产品分析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/>
                </a:tc>
                <a:tc hMerge="1">
                  <a:tcPr/>
                </a:tc>
              </a:tr>
              <a:tr h="27306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竞品公司名称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产品名称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产品特性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产品应用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产品优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劣势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47" name="文本框 46"/>
          <p:cNvSpPr txBox="1"/>
          <p:nvPr>
            <p:custDataLst>
              <p:tags r:id="rId2"/>
            </p:custDataLst>
          </p:nvPr>
        </p:nvSpPr>
        <p:spPr>
          <a:xfrm>
            <a:off x="60325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资源支持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65243" y="5008072"/>
            <a:ext cx="105577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说明：针对目前阻碍业绩达成的困扰因素，提出需要公司提供的资源支持，或者协作需求，需求要客观、具体、可实施。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852055" y="1185008"/>
          <a:ext cx="10470945" cy="3174089"/>
        </p:xfrm>
        <a:graphic>
          <a:graphicData uri="http://schemas.openxmlformats.org/drawingml/2006/table">
            <a:tbl>
              <a:tblPr/>
              <a:tblGrid>
                <a:gridCol w="2441863"/>
                <a:gridCol w="4717473"/>
                <a:gridCol w="1859973"/>
                <a:gridCol w="1451636"/>
              </a:tblGrid>
              <a:tr h="44346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资源支持与内部协作需求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cPr/>
                </a:tc>
              </a:tr>
              <a:tr h="27306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当前存在的问题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需要的资源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协作需求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资源提供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协作部门（人）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期望完成时间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7EA"/>
                    </a:solidFill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062"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4605" y="0"/>
            <a:ext cx="12206605" cy="6857365"/>
          </a:xfrm>
          <a:prstGeom prst="rect">
            <a:avLst/>
          </a:prstGeom>
        </p:spPr>
      </p:pic>
      <p:sp>
        <p:nvSpPr>
          <p:cNvPr id="17" name="矩形 16"/>
          <p:cNvSpPr/>
          <p:nvPr>
            <p:custDataLst>
              <p:tags r:id="rId3"/>
            </p:custDataLst>
          </p:nvPr>
        </p:nvSpPr>
        <p:spPr>
          <a:xfrm>
            <a:off x="673240" y="2034080"/>
            <a:ext cx="10761784" cy="3854254"/>
          </a:xfrm>
          <a:prstGeom prst="rect">
            <a:avLst/>
          </a:prstGeom>
          <a:solidFill>
            <a:srgbClr val="0F51BF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4316179" y="675439"/>
            <a:ext cx="3335655" cy="70802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0655C0"/>
                </a:solidFill>
                <a:latin typeface="微软雅黑" panose="020B0503020204020204" charset="-122"/>
                <a:ea typeface="微软雅黑" panose="020B0503020204020204" charset="-122"/>
                <a:sym typeface="思源黑体 CN Light" panose="020B0300000000000000" pitchFamily="34" charset="-122"/>
              </a:rPr>
              <a:t>汇报内容</a:t>
            </a:r>
            <a:endParaRPr lang="zh-CN" altLang="en-US" sz="4000" b="1" dirty="0">
              <a:solidFill>
                <a:srgbClr val="0655C0"/>
              </a:solidFill>
              <a:latin typeface="微软雅黑" panose="020B0503020204020204" charset="-122"/>
              <a:ea typeface="微软雅黑" panose="020B0503020204020204" charset="-122"/>
              <a:sym typeface="思源黑体 CN Light" panose="020B0300000000000000" pitchFamily="3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5"/>
            </p:custDataLst>
          </p:nvPr>
        </p:nvSpPr>
        <p:spPr>
          <a:xfrm>
            <a:off x="4660942" y="1433470"/>
            <a:ext cx="2786380" cy="54102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pPr algn="dist"/>
            <a:r>
              <a:rPr lang="en-US" altLang="zh-CN" sz="2800" dirty="0">
                <a:solidFill>
                  <a:srgbClr val="91BCFB"/>
                </a:solidFill>
                <a:latin typeface="微软雅黑" panose="020B0503020204020204" charset="-122"/>
                <a:ea typeface="微软雅黑" panose="020B0503020204020204" charset="-122"/>
                <a:sym typeface="思源黑体 CN Light" panose="020B0300000000000000" pitchFamily="34" charset="-122"/>
              </a:rPr>
              <a:t>Report content</a:t>
            </a:r>
            <a:endParaRPr lang="en-US" altLang="zh-CN" sz="2800" dirty="0">
              <a:solidFill>
                <a:srgbClr val="91BCFB"/>
              </a:solidFill>
              <a:latin typeface="微软雅黑" panose="020B0503020204020204" charset="-122"/>
              <a:ea typeface="微软雅黑" panose="020B0503020204020204" charset="-122"/>
              <a:sym typeface="思源黑体 CN Light" panose="020B0300000000000000" pitchFamily="34" charset="-122"/>
            </a:endParaRPr>
          </a:p>
        </p:txBody>
      </p:sp>
      <p:sp>
        <p:nvSpPr>
          <p:cNvPr id="24" name="矩形 23"/>
          <p:cNvSpPr/>
          <p:nvPr>
            <p:custDataLst>
              <p:tags r:id="rId6"/>
            </p:custDataLst>
          </p:nvPr>
        </p:nvSpPr>
        <p:spPr>
          <a:xfrm>
            <a:off x="4974040" y="1400063"/>
            <a:ext cx="2019935" cy="100400"/>
          </a:xfrm>
          <a:prstGeom prst="rect">
            <a:avLst/>
          </a:prstGeom>
          <a:solidFill>
            <a:srgbClr val="CDE4F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7"/>
            </p:custDataLst>
          </p:nvPr>
        </p:nvSpPr>
        <p:spPr>
          <a:xfrm>
            <a:off x="1517202" y="2761581"/>
            <a:ext cx="3959106" cy="541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1.1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、销售目标、客户开发目标达成情况</a:t>
            </a:r>
            <a:endParaRPr lang="zh-CN" altLang="en-US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1.2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、回款情况分析（重点逾期情况分析）</a:t>
            </a:r>
            <a:endParaRPr lang="zh-CN" altLang="en-US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8"/>
            </p:custDataLst>
          </p:nvPr>
        </p:nvSpPr>
        <p:spPr>
          <a:xfrm>
            <a:off x="1051580" y="2330581"/>
            <a:ext cx="4890350" cy="43100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01.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半年度目标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月度目标完成情况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endParaRPr lang="en-US" altLang="zh-CN" sz="2400" b="1" dirty="0">
              <a:solidFill>
                <a:schemeClr val="bg1"/>
              </a:solidFill>
              <a:latin typeface="+mj-ea"/>
              <a:ea typeface="+mj-ea"/>
              <a:cs typeface="+mj-lt"/>
              <a:sym typeface="思源黑体 CN Light" panose="020B0300000000000000" pitchFamily="3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1517202" y="4050725"/>
            <a:ext cx="3959106" cy="541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2.1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、商机差距分析</a:t>
            </a:r>
            <a:endParaRPr lang="zh-CN" altLang="en-US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2.2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、销售行为分析（漏斗模型）</a:t>
            </a:r>
            <a:endParaRPr lang="zh-CN" altLang="en-US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1051580" y="3577498"/>
            <a:ext cx="4890350" cy="43100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02.</a:t>
            </a:r>
            <a:r>
              <a:rPr lang="zh-CN" altLang="en-US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未达成原因分析与改善措施</a:t>
            </a:r>
            <a:endParaRPr lang="en-US" altLang="zh-CN" sz="2400" b="1" dirty="0">
              <a:solidFill>
                <a:schemeClr val="bg1"/>
              </a:solidFill>
              <a:latin typeface="+mj-ea"/>
              <a:ea typeface="+mj-ea"/>
              <a:cs typeface="+mj-lt"/>
              <a:sym typeface="思源黑体 CN Light" panose="020B0300000000000000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1"/>
            </p:custDataLst>
          </p:nvPr>
        </p:nvSpPr>
        <p:spPr>
          <a:xfrm>
            <a:off x="1051580" y="4867444"/>
            <a:ext cx="4890350" cy="43100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03.</a:t>
            </a:r>
            <a:r>
              <a:rPr lang="zh-CN" altLang="en-US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下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半年目标及行动措施</a:t>
            </a:r>
            <a:endParaRPr lang="en-US" altLang="zh-CN" sz="2400" b="1" dirty="0">
              <a:solidFill>
                <a:schemeClr val="bg1"/>
              </a:solidFill>
              <a:latin typeface="+mj-ea"/>
              <a:ea typeface="+mj-ea"/>
              <a:cs typeface="+mj-lt"/>
              <a:sym typeface="思源黑体 CN Light" panose="020B0300000000000000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6993975" y="2761581"/>
            <a:ext cx="3959106" cy="11100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4.1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、竞品价格策略（包括但不限于：</a:t>
            </a:r>
            <a:r>
              <a:rPr lang="zh-CN" altLang="en-US" sz="14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竞品公司名称、产品名称、价格、信息来源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en-US" altLang="zh-CN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4.2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、市场活动</a:t>
            </a:r>
            <a:endParaRPr lang="en-US" altLang="zh-CN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r>
              <a:rPr lang="en-US" altLang="zh-CN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4.3</a:t>
            </a:r>
            <a:r>
              <a:rPr lang="zh-CN" altLang="en-US" sz="16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、产品竞争</a:t>
            </a:r>
            <a:endParaRPr lang="zh-CN" altLang="en-US" sz="16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6544674" y="2330581"/>
            <a:ext cx="4890350" cy="43100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04.</a:t>
            </a:r>
            <a:r>
              <a:rPr lang="zh-CN" altLang="en-US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市场与竞品动态分析</a:t>
            </a:r>
            <a:endParaRPr lang="en-US" altLang="zh-CN" sz="2400" b="1" dirty="0">
              <a:solidFill>
                <a:schemeClr val="bg1"/>
              </a:solidFill>
              <a:latin typeface="+mj-ea"/>
              <a:ea typeface="+mj-ea"/>
              <a:cs typeface="+mj-lt"/>
              <a:sym typeface="思源黑体 CN Light" panose="020B0300000000000000" pitchFamily="3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4"/>
            </p:custDataLst>
          </p:nvPr>
        </p:nvSpPr>
        <p:spPr>
          <a:xfrm>
            <a:off x="6544674" y="3999689"/>
            <a:ext cx="4553606" cy="43100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05.</a:t>
            </a:r>
            <a:r>
              <a:rPr lang="zh-CN" altLang="en-US" sz="2400" b="1" dirty="0">
                <a:solidFill>
                  <a:schemeClr val="bg1"/>
                </a:solidFill>
                <a:latin typeface="+mj-ea"/>
                <a:ea typeface="+mj-ea"/>
                <a:cs typeface="+mj-lt"/>
                <a:sym typeface="思源黑体 CN Light" panose="020B0300000000000000" pitchFamily="34" charset="-122"/>
              </a:rPr>
              <a:t>资源支持与协作需求</a:t>
            </a:r>
            <a:endParaRPr lang="en-US" altLang="zh-CN" sz="2400" b="1" dirty="0">
              <a:solidFill>
                <a:schemeClr val="bg1"/>
              </a:solidFill>
              <a:latin typeface="+mj-ea"/>
              <a:ea typeface="+mj-ea"/>
              <a:cs typeface="+mj-lt"/>
              <a:sym typeface="思源黑体 CN Light" panose="020B0300000000000000" pitchFamily="34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352040" y="1752600"/>
            <a:ext cx="7005320" cy="3524250"/>
            <a:chOff x="3704" y="2760"/>
            <a:chExt cx="11032" cy="5550"/>
          </a:xfrm>
        </p:grpSpPr>
        <p:grpSp>
          <p:nvGrpSpPr>
            <p:cNvPr id="10" name="组合 9"/>
            <p:cNvGrpSpPr/>
            <p:nvPr/>
          </p:nvGrpSpPr>
          <p:grpSpPr>
            <a:xfrm>
              <a:off x="3704" y="2760"/>
              <a:ext cx="11032" cy="5550"/>
              <a:chOff x="4485" y="2723"/>
              <a:chExt cx="11032" cy="5550"/>
            </a:xfrm>
          </p:grpSpPr>
          <p:sp>
            <p:nvSpPr>
              <p:cNvPr id="13" name="文本框 12"/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6693" y="5068"/>
                <a:ext cx="6616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pc="6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追求卓越品质</a:t>
                </a:r>
                <a:r>
                  <a:rPr lang="en-US" altLang="zh-CN" spc="6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 </a:t>
                </a:r>
                <a:r>
                  <a:rPr lang="zh-CN" altLang="en-US" spc="6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提供一流服务</a:t>
                </a:r>
                <a:endParaRPr lang="zh-CN" altLang="en-US" spc="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4485" y="2723"/>
                <a:ext cx="11032" cy="234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8800" b="1" spc="600" dirty="0">
                    <a:solidFill>
                      <a:srgbClr val="0054D6"/>
                    </a:soli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Thanks</a:t>
                </a:r>
                <a:endParaRPr lang="en-US" altLang="zh-CN" sz="8800" b="1" spc="600" dirty="0">
                  <a:solidFill>
                    <a:srgbClr val="0054D6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" name="内容占位符 2"/>
              <p:cNvSpPr>
                <a:spLocks noGrp="1"/>
              </p:cNvSpPr>
              <p:nvPr>
                <p:custDataLst>
                  <p:tags r:id="rId3"/>
                </p:custDataLst>
              </p:nvPr>
            </p:nvSpPr>
            <p:spPr>
              <a:xfrm>
                <a:off x="8674" y="7813"/>
                <a:ext cx="970" cy="4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20000"/>
                  </a:lnSpc>
                  <a:buNone/>
                </a:pPr>
                <a:r>
                  <a:rPr lang="zh-CN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公众号</a:t>
                </a:r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9" name="内容占位符 2"/>
              <p:cNvSpPr>
                <a:spLocks noGrp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10454" y="7813"/>
                <a:ext cx="970" cy="4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7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9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9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20000"/>
                  </a:lnSpc>
                  <a:buNone/>
                </a:pPr>
                <a:r>
                  <a:rPr lang="zh-CN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官网</a:t>
                </a:r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2" name="文本框 1"/>
            <p:cNvSpPr txBox="1"/>
            <p:nvPr>
              <p:custDataLst>
                <p:tags r:id="rId5"/>
              </p:custDataLst>
            </p:nvPr>
          </p:nvSpPr>
          <p:spPr>
            <a:xfrm>
              <a:off x="4773" y="5872"/>
              <a:ext cx="8895" cy="45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电话：</a:t>
              </a:r>
              <a:r>
                <a:rPr lang="en-US" altLang="zh-CN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0756-8699969              </a:t>
              </a:r>
              <a:r>
                <a:rPr lang="zh-CN" altLang="en-US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网址：</a:t>
              </a:r>
              <a:r>
                <a:rPr lang="en-US" altLang="zh-CN" sz="13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www.biori.com</a:t>
              </a:r>
              <a:endParaRPr lang="en-US" altLang="zh-CN" sz="13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6" name="图片 5" descr="公众号二维码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721" y="6536"/>
              <a:ext cx="1314" cy="1314"/>
            </a:xfrm>
            <a:prstGeom prst="rect">
              <a:avLst/>
            </a:prstGeom>
          </p:spPr>
        </p:pic>
        <p:pic>
          <p:nvPicPr>
            <p:cNvPr id="7" name="图片 6" descr="官网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9501" y="6536"/>
              <a:ext cx="1314" cy="1314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331" y="3195"/>
              <a:ext cx="2490" cy="375"/>
            </a:xfrm>
            <a:prstGeom prst="rect">
              <a:avLst/>
            </a:prstGeom>
          </p:spPr>
        </p:pic>
      </p:grp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单圆角矩形 6"/>
          <p:cNvSpPr/>
          <p:nvPr>
            <p:custDataLst>
              <p:tags r:id="rId2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4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1140000" y="5776073"/>
            <a:ext cx="65536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说明：按表样，对照上年度，以半年度周期看同比变化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023024" y="928038"/>
          <a:ext cx="10145952" cy="4639154"/>
        </p:xfrm>
        <a:graphic>
          <a:graphicData uri="http://schemas.openxmlformats.org/drawingml/2006/table">
            <a:tbl>
              <a:tblPr/>
              <a:tblGrid>
                <a:gridCol w="985302"/>
                <a:gridCol w="985302"/>
                <a:gridCol w="985302"/>
                <a:gridCol w="985302"/>
                <a:gridCol w="705690"/>
                <a:gridCol w="705690"/>
                <a:gridCol w="705690"/>
                <a:gridCol w="705690"/>
                <a:gridCol w="705690"/>
                <a:gridCol w="705690"/>
                <a:gridCol w="985302"/>
                <a:gridCol w="985302"/>
              </a:tblGrid>
              <a:tr h="452479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半年度销售目标达成情况及数据分析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507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年度目标</a:t>
                      </a:r>
                      <a:b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</a:b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（万元）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实际完成</a:t>
                      </a:r>
                      <a:b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</a:b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（万元）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年度完成率</a:t>
                      </a:r>
                      <a:b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</a:b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（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%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销售年度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月度销售额（万元）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半年度累计销售额（万元）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同比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（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±%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749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销售年度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cPr/>
                </a:tc>
                <a:tc vMerge="1">
                  <a:tcPr/>
                </a:tc>
              </a:tr>
              <a:tr h="5384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1300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6-12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900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接之前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398.52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105.66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合计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504.18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38.77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68.92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46.99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214.66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38.24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29.71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105.66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504.18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34.66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082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31.44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197.85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32.70</a:t>
                      </a:r>
                      <a:endParaRPr lang="en-US" altLang="zh-CN" sz="1200" b="0" i="0" u="none" strike="noStrike">
                        <a:solidFill>
                          <a:srgbClr val="C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47.86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35.04</a:t>
                      </a:r>
                      <a:endParaRPr lang="en-US" altLang="zh-CN" sz="1200" b="0" i="0" u="none" strike="noStrike">
                        <a:solidFill>
                          <a:srgbClr val="C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29.53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 374.42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0992"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" name="图片 7" descr="宝锐生物PPT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目标达成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14" name="图表 13"/>
          <p:cNvGraphicFramePr/>
          <p:nvPr/>
        </p:nvGraphicFramePr>
        <p:xfrm>
          <a:off x="1023024" y="2752417"/>
          <a:ext cx="1014595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  <p:custDataLst>
      <p:tags r:id="rId8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客户分析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352425" y="1006475"/>
          <a:ext cx="11786870" cy="4754245"/>
        </p:xfrm>
        <a:graphic>
          <a:graphicData uri="http://schemas.openxmlformats.org/drawingml/2006/table">
            <a:tbl>
              <a:tblPr/>
              <a:tblGrid>
                <a:gridCol w="876300"/>
                <a:gridCol w="1337310"/>
                <a:gridCol w="607695"/>
                <a:gridCol w="668020"/>
                <a:gridCol w="714375"/>
                <a:gridCol w="763270"/>
                <a:gridCol w="702310"/>
                <a:gridCol w="652780"/>
                <a:gridCol w="652145"/>
                <a:gridCol w="735965"/>
                <a:gridCol w="917575"/>
                <a:gridCol w="3159125"/>
              </a:tblGrid>
              <a:tr h="542925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重点客户销售数据分析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4417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集团名称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客户名称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年份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合计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同比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去年同期同比增长或下降原因分析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47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佰奥莱博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西安佰奥莱博生物科技有限公司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80170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35166.5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38045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77350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108050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355781.5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-54.18%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1、2025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年底有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返货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二代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POC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平台因客户体验不佳在做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迭代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市场上客户的竞品低价竞争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海外商机还没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落地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24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26299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118915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114326.5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258825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171946.5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86200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776512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60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东方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基因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杭州丹威生物科技有限公司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113061.6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26786.4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10073.6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27160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12372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77721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267174.6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+126.47%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1、HPV、HCV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拿证开始有小金额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销售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2、FM2181-4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在海外项目上大批量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采购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3、LAMP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结核盖茨基金会商机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4、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目前呼吸道多联检冻干进度不佳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可争取客户后续海外项目继续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使用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79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18993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7310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24285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4615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14328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48443.8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117974.8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54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复星集团　</a:t>
                      </a:r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复星诊断科技（上海）有限公司　</a:t>
                      </a:r>
                      <a:endParaRPr lang="zh-CN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176384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34650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120684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20800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352518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+537.23%</a:t>
                      </a:r>
                      <a:r>
                        <a:rPr lang="zh-CN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r>
                        <a:rPr lang="en-US" altLang="zh-CN" sz="1200" b="0" i="0" u="none" strike="noStrike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  <a:endParaRPr lang="en-US" altLang="zh-CN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1、HBV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高敏项目完成替换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上量使用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；HBV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普敏项目经测试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灵敏度显著高于原体系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不做更换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性病冻干多联检拿证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开始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销售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15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11250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14500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12670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15600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1300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55320</a:t>
                      </a:r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54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海尔施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集团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宁波海尔施基因科技股份有限公司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945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1890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28575.2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5166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16198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756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53530.2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-29.94%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1、STR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原料客户前期囤货多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预计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月底八月初可能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采购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2、M8254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项目还未替换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回来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15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9480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26088.48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810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23225.6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16798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76402.08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127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丽珠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集团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珠海丽珠试剂股份有限公司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65970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1682609.7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197307.5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426758.4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2372645.6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+22.34%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HIV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项目增长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显著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79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115500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1513794.4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86100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179300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1050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43593.6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1939338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47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天隆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集团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苏州天隆生物科技有限公司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362700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12200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199700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85850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10408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124900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795758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+115.83%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15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133000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130800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87000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2800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15100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368700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54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-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苏州华益美生物科技有限公司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214500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270500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485000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+34.74%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目前没有持续明确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的增长的信号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今年上半年客户在计划外中了一个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招标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79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11080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170380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0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119000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59500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359960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4790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　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</a:tbl>
          </a:graphicData>
        </a:graphic>
      </p:graphicFrame>
    </p:spTree>
    <p:custDataLst>
      <p:tags r:id="rId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352425" y="1006475"/>
          <a:ext cx="11786870" cy="4321810"/>
        </p:xfrm>
        <a:graphic>
          <a:graphicData uri="http://schemas.openxmlformats.org/drawingml/2006/table">
            <a:tbl>
              <a:tblPr/>
              <a:tblGrid>
                <a:gridCol w="876300"/>
                <a:gridCol w="1337310"/>
                <a:gridCol w="607695"/>
                <a:gridCol w="668020"/>
                <a:gridCol w="714375"/>
                <a:gridCol w="763270"/>
                <a:gridCol w="702310"/>
                <a:gridCol w="652780"/>
                <a:gridCol w="652145"/>
                <a:gridCol w="735965"/>
                <a:gridCol w="917575"/>
                <a:gridCol w="3159125"/>
              </a:tblGrid>
              <a:tr h="542925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重点客户销售数据分析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4417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集团名称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客户名称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年份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1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5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6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月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合计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同比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去年同期同比增长或下降原因分析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47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迪安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杭州迪安生物技术有限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公司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冻干结核国家创新项目注册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海外销售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事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年下半年新增项目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因此相比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年同期显著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增长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24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3340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新产业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深圳市新产业生物医学工程股份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有限公司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2026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年下半年做进呼吸道项目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，2026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同步在推进呼吸道项目的注册进度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，tth</a:t>
                      </a:r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酶全预混稳定性在持续检测中</a:t>
                      </a:r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。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甲基化项目客户不做原料替换。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79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2025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/>
                </a:tc>
                <a:tc vMerge="1">
                  <a:tcPr/>
                </a:tc>
              </a:tr>
              <a:tr h="225425"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>
                        <a:solidFill>
                          <a:schemeClr val="tx1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200" b="0" i="0" u="none" strike="noStrike"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2795" y="5894705"/>
            <a:ext cx="656907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说明：财务提供数据明细，</a:t>
            </a:r>
            <a:r>
              <a:rPr lang="zh-CN" sz="1400" dirty="0">
                <a:solidFill>
                  <a:srgbClr val="FF0000"/>
                </a:solidFill>
                <a:latin typeface="微软雅黑" panose="020B0503020204020204" charset="-122"/>
              </a:rPr>
              <a:t>对长逾期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</a:rPr>
              <a:t>/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问题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</a:rPr>
              <a:t>/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</a:rPr>
              <a:t>风险账款展开分析及应对策略。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  <a:p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</a:rPr>
              <a:t>  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990" y="1366520"/>
            <a:ext cx="4511040" cy="396240"/>
          </a:xfrm>
          <a:prstGeom prst="rect">
            <a:avLst/>
          </a:prstGeom>
        </p:spPr>
      </p:pic>
      <p:graphicFrame>
        <p:nvGraphicFramePr>
          <p:cNvPr id="5" name="表格 4"/>
          <p:cNvGraphicFramePr/>
          <p:nvPr>
            <p:custDataLst>
              <p:tags r:id="rId8"/>
            </p:custDataLst>
          </p:nvPr>
        </p:nvGraphicFramePr>
        <p:xfrm>
          <a:off x="772795" y="2065020"/>
          <a:ext cx="10395585" cy="3506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6475"/>
                <a:gridCol w="1750060"/>
                <a:gridCol w="1887855"/>
                <a:gridCol w="3211195"/>
              </a:tblGrid>
              <a:tr h="4171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客户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逾期金额（元）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逾期天数范围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逾期≥90天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</a:rPr>
                        <a:t>复星诊断科技（上海）有限公司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</a:rPr>
                        <a:t>404366.61</a:t>
                      </a:r>
                      <a:endParaRPr lang="en-US" altLang="zh-CN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4-125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（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笔）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125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46901.01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</a:tr>
              <a:tr h="4171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</a:rPr>
                        <a:t>西安华伟科技有限公司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</a:rPr>
                        <a:t>362,000.00</a:t>
                      </a:r>
                      <a:endParaRPr lang="en-US" altLang="zh-CN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55天（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笔）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</a:rPr>
                        <a:t>杭州丹威生物科技有限公司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96105.60</a:t>
                      </a:r>
                      <a:endParaRPr lang="en-US" altLang="zh-CN" sz="1800">
                        <a:latin typeface="宋体" pitchFamily="2" charset="-122"/>
                        <a:ea typeface="宋体" pitchFamily="2" charset="-122"/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3-118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（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16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笔）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118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46500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</a:tr>
              <a:tr h="4171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珠海丽珠试剂股份有限公司</a:t>
                      </a:r>
                      <a:endParaRPr lang="zh-CN" altLang="en-US" sz="1800">
                        <a:latin typeface="宋体" pitchFamily="2" charset="-122"/>
                        <a:ea typeface="宋体" pitchFamily="2" charset="-122"/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</a:rPr>
                        <a:t>327628.8</a:t>
                      </a:r>
                      <a:endParaRPr lang="en-US" altLang="zh-CN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116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（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笔）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116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327628.8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</a:tr>
              <a:tr h="10020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</a:rPr>
                        <a:t>163545</a:t>
                      </a:r>
                      <a:endParaRPr lang="en-US" altLang="zh-CN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20-179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（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7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笔）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4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笔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131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66170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166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22925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179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780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179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9170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总计：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99045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元</a:t>
                      </a:r>
                      <a:endParaRPr lang="zh-CN" altLang="en-US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</a:tr>
              <a:tr h="417195">
                <a:tc gridSpan="4"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                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总计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             1353646.01                            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逾期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≧90</a:t>
                      </a:r>
                      <a:r>
                        <a:rPr lang="zh-CN" altLang="en-US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天合计</a:t>
                      </a:r>
                      <a:r>
                        <a:rPr lang="en-US" altLang="zh-CN">
                          <a:latin typeface="宋体" pitchFamily="2" charset="-122"/>
                          <a:ea typeface="宋体" pitchFamily="2" charset="-122"/>
                          <a:cs typeface="宋体" pitchFamily="2" charset="-122"/>
                        </a:rPr>
                        <a:t>：520074.81                               </a:t>
                      </a:r>
                      <a:endParaRPr lang="en-US" altLang="zh-CN">
                        <a:latin typeface="宋体" pitchFamily="2" charset="-122"/>
                        <a:ea typeface="宋体" pitchFamily="2" charset="-122"/>
                        <a:cs typeface="宋体" pitchFamily="2" charset="-122"/>
                      </a:endParaRPr>
                    </a:p>
                  </a:txBody>
                  <a:tcPr anchor="ctr" anchorCtr="0"/>
                </a:tc>
                <a:tc hMerge="1">
                  <a:tcPr anchor="ctr" anchorCtr="0"/>
                </a:tc>
                <a:tc hMerge="1">
                  <a:tcPr anchor="ctr" anchorCtr="0"/>
                </a:tc>
                <a:tc hMerge="1">
                  <a:tcPr anchor="ctr" anchorCtr="0"/>
                </a:tc>
              </a:tr>
            </a:tbl>
          </a:graphicData>
        </a:graphic>
      </p:graphicFrame>
    </p:spTree>
    <p:custDataLst>
      <p:tags r:id="rId9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rcRect l="10073" t="5818" b="80065"/>
          <a:stretch>
            <a:fillRect/>
          </a:stretch>
        </p:blipFill>
        <p:spPr>
          <a:xfrm>
            <a:off x="659765" y="1184910"/>
            <a:ext cx="9058910" cy="523875"/>
          </a:xfrm>
          <a:prstGeom prst="rect">
            <a:avLst/>
          </a:prstGeom>
        </p:spPr>
      </p:pic>
      <p:graphicFrame>
        <p:nvGraphicFramePr>
          <p:cNvPr id="2" name="表格 1"/>
          <p:cNvGraphicFramePr/>
          <p:nvPr/>
        </p:nvGraphicFramePr>
        <p:xfrm>
          <a:off x="578485" y="2082165"/>
          <a:ext cx="10715625" cy="3424555"/>
        </p:xfrm>
        <a:graphic>
          <a:graphicData uri="http://schemas.openxmlformats.org/drawingml/2006/table">
            <a:tbl>
              <a:tblPr/>
              <a:tblGrid>
                <a:gridCol w="2747010"/>
                <a:gridCol w="1641475"/>
                <a:gridCol w="1045210"/>
                <a:gridCol w="1094105"/>
                <a:gridCol w="1087120"/>
                <a:gridCol w="1018540"/>
                <a:gridCol w="2082165"/>
              </a:tblGrid>
              <a:tr h="264795"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客户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单据编号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业务日期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到期日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应收金额（元）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逾期天数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备注</a:t>
                      </a:r>
                      <a:endParaRPr lang="zh-CN" altLang="en-US" sz="14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</a:tr>
              <a:tr h="26352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ZHBR-AR251203024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2025/12/3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2026/1/2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9,170.00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179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账龄最长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26479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ZHBR-AR251203025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2025/12/3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2026/1/2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780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179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账龄最长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52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ZHBR-AR251216001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2025/12/16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2026/1/15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22,925.00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166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5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26479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ZHBR-AR260120007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2026/1/20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2026/2/19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66,170.00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131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52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复星诊断科技（上海）有限公司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ZHBR-AR251224003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2025/12/24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2026/02/25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46901.01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125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26479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杭州丹威生物科技有限公司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ZHBR-AR260202007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2026/2/2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2026/3/4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46,500.00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118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52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珠海丽珠试剂股份有限公司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ZHBR-AR251203012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2025/12/3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2026/3/6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327,628.80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116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金额最大，超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33337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ZHBR-AR260204010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2026/2/4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2026/4/8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14,000.00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＜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90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天，不纳入超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300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ZHBR-AR260206007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2026/2/6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2026/4/10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33,500.00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81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＜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90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天，不纳入超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313055"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复星诊断科技（上海）有限公司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ZHBR-AR260205027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2026/02/05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2026/04/09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12297.6</a:t>
                      </a:r>
                      <a:endParaRPr lang="en-US" altLang="zh-CN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82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＜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90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天，不纳入超</a:t>
                      </a:r>
                      <a:r>
                        <a:rPr lang="en-US" altLang="zh-CN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</a:t>
                      </a:r>
                      <a:r>
                        <a:rPr lang="zh-CN" altLang="en-US" sz="14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个月</a:t>
                      </a:r>
                      <a:endParaRPr lang="zh-CN" altLang="en-US" sz="14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8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7955" y="505460"/>
            <a:ext cx="6446520" cy="464185"/>
          </a:xfrm>
          <a:prstGeom prst="rect">
            <a:avLst/>
          </a:prstGeom>
        </p:spPr>
      </p:pic>
      <p:graphicFrame>
        <p:nvGraphicFramePr>
          <p:cNvPr id="2" name="表格 1"/>
          <p:cNvGraphicFramePr/>
          <p:nvPr/>
        </p:nvGraphicFramePr>
        <p:xfrm>
          <a:off x="494030" y="1165860"/>
          <a:ext cx="10518775" cy="5440045"/>
        </p:xfrm>
        <a:graphic>
          <a:graphicData uri="http://schemas.openxmlformats.org/drawingml/2006/table">
            <a:tbl>
              <a:tblPr/>
              <a:tblGrid>
                <a:gridCol w="3938270"/>
                <a:gridCol w="2396490"/>
                <a:gridCol w="4184015"/>
              </a:tblGrid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客户</a:t>
                      </a:r>
                      <a:endParaRPr lang="zh-CN" altLang="en-US" sz="18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未逾期金额（元）</a:t>
                      </a:r>
                      <a:endParaRPr lang="zh-CN" altLang="en-US" sz="18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距离</a:t>
                      </a:r>
                      <a:r>
                        <a:rPr lang="zh-CN" altLang="en-US" sz="1800" b="1" i="0">
                          <a:solidFill>
                            <a:srgbClr val="FFFFFF"/>
                          </a:solidFill>
                          <a:latin typeface="宋体" pitchFamily="2" charset="-122"/>
                          <a:ea typeface="宋体" pitchFamily="2" charset="-122"/>
                        </a:rPr>
                        <a:t>到期天数</a:t>
                      </a:r>
                      <a:endParaRPr lang="zh-CN" altLang="en-US" sz="1800" b="1" i="0">
                        <a:solidFill>
                          <a:srgbClr val="FFFFFF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4874CB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复星诊断科技（上海）有限公司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3,600.00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16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杭州丹威生物科技有限公司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83,121.00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24 - 30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杭州迪安生物技术有限公司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72,144.00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23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基灵（西安）生物科技有限公司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2,975.00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宁波海尔施基因科技股份有限公司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756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24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上海基灵生物科技有限公司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3,500.00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62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苏州华益美生物科技有限公司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270,500.00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23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苏州天隆生物科技有限公司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211,458.00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10 - 89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西安佰奥莱博生物科技有限公司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154,920.00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11 - 57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西安华伟科技有限公司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196,000.00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23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65">
                <a:tc>
                  <a:txBody>
                    <a:bodyPr/>
                    <a:p>
                      <a:pPr algn="ct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珠海丽珠试剂股份有限公司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1,844,943.70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41 - 92</a:t>
                      </a: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天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41846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总计</a:t>
                      </a: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                       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0" i="0">
                          <a:solidFill>
                            <a:srgbClr val="000000"/>
                          </a:solidFill>
                          <a:latin typeface="宋体" pitchFamily="2" charset="-122"/>
                          <a:ea typeface="宋体" pitchFamily="2" charset="-122"/>
                        </a:rPr>
                        <a:t>2843918.70</a:t>
                      </a:r>
                      <a:endParaRPr lang="en-US" altLang="zh-CN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endParaRPr lang="zh-CN" altLang="en-US" sz="1800" b="0" i="0">
                        <a:solidFill>
                          <a:srgbClr val="000000"/>
                        </a:solidFill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91AADF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4874CB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</a:tbl>
          </a:graphicData>
        </a:graphic>
      </p:graphicFrame>
    </p:spTree>
    <p:custDataLst>
      <p:tags r:id="rId8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宝锐生物PPT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384175"/>
            <a:ext cx="2555240" cy="557530"/>
          </a:xfrm>
          <a:prstGeom prst="rect">
            <a:avLst/>
          </a:prstGeom>
        </p:spPr>
      </p:pic>
      <p:sp>
        <p:nvSpPr>
          <p:cNvPr id="7" name="单圆角矩形 6"/>
          <p:cNvSpPr/>
          <p:nvPr>
            <p:custDataLst>
              <p:tags r:id="rId3"/>
            </p:custDataLst>
          </p:nvPr>
        </p:nvSpPr>
        <p:spPr>
          <a:xfrm>
            <a:off x="9072880" y="556895"/>
            <a:ext cx="455930" cy="210185"/>
          </a:xfrm>
          <a:prstGeom prst="round1Rect">
            <a:avLst/>
          </a:prstGeom>
          <a:gradFill>
            <a:gsLst>
              <a:gs pos="0">
                <a:srgbClr val="D9F2FC"/>
              </a:gs>
              <a:gs pos="100000">
                <a:srgbClr val="89C3F3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053830" y="505460"/>
            <a:ext cx="29470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守护生命健康</a:t>
            </a:r>
            <a:r>
              <a:rPr lang="en-US" altLang="zh-CN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  </a:t>
            </a:r>
            <a:r>
              <a:rPr lang="zh-CN" altLang="en-US" sz="1400">
                <a:solidFill>
                  <a:srgbClr val="0043C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缔造美好生活</a:t>
            </a:r>
            <a:endParaRPr lang="zh-CN" altLang="en-US" sz="1400">
              <a:solidFill>
                <a:srgbClr val="0043C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5"/>
            </p:custDataLst>
          </p:nvPr>
        </p:nvCxnSpPr>
        <p:spPr>
          <a:xfrm>
            <a:off x="9053830" y="547370"/>
            <a:ext cx="0" cy="22098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554990" y="393700"/>
            <a:ext cx="160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回款达成</a:t>
            </a:r>
            <a:endParaRPr lang="zh-CN" altLang="en-US" sz="2400" b="1" spc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9820" y="1979930"/>
            <a:ext cx="9848850" cy="220154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spcBef>
                <a:spcPts val="1900"/>
              </a:spcBef>
              <a:spcAft>
                <a:spcPts val="900"/>
              </a:spcAft>
            </a:pP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1. 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天隆</a:t>
            </a:r>
            <a:endParaRPr lang="zh-CN" altLang="en-US" b="1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indent="0">
              <a:spcBef>
                <a:spcPts val="1900"/>
              </a:spcBef>
              <a:spcAft>
                <a:spcPts val="900"/>
              </a:spcAft>
            </a:pP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涉及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dNTP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换货物料整体金额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40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余万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已完成换货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现有客户因暂时无法消耗完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又退回我司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M4211-3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，批号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20260530，1.38L，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金额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11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万左右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但这笔订单会用于抵扣研发采购物料</a:t>
            </a:r>
            <a:r>
              <a:rPr lang="en-US" altLang="zh-CN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，</a:t>
            </a:r>
            <a:r>
              <a:rPr lang="zh-CN" altLang="en-US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拿货会不限于</a:t>
            </a:r>
            <a:r>
              <a:rPr lang="en-US" altLang="zh-CN" b="1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  <a:sym typeface="+mn-ea"/>
              </a:rPr>
              <a:t>M4211-3。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所有的客诉合同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客户会正常回款</a:t>
            </a: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endParaRPr lang="en-US" altLang="zh-CN" b="1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indent="0">
              <a:spcBef>
                <a:spcPts val="1900"/>
              </a:spcBef>
              <a:spcAft>
                <a:spcPts val="900"/>
              </a:spcAft>
            </a:pPr>
            <a:r>
              <a:rPr lang="en-US" altLang="zh-CN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2、</a:t>
            </a:r>
            <a:r>
              <a:rPr lang="zh-CN" altLang="en-US" b="1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复星诊断科技（上海）有限公司</a:t>
            </a:r>
            <a:endParaRPr lang="zh-CN" altLang="en-US" b="1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indent="0">
              <a:spcBef>
                <a:spcPts val="900"/>
              </a:spcBef>
              <a:spcAft>
                <a:spcPts val="900"/>
              </a:spcAft>
            </a:pP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涉及单据：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ZHBR-AR251224003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（逾期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125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天，金额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46,901.01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元）</a:t>
            </a:r>
            <a:endParaRPr lang="zh-CN" altLang="en-US" b="0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indent="0">
              <a:spcBef>
                <a:spcPct val="0"/>
              </a:spcBef>
              <a:spcAft>
                <a:spcPts val="400"/>
              </a:spcAft>
              <a:buFont typeface="Arial" panose="020B0604020202090204"/>
              <a:buNone/>
            </a:pP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原因分析：</a:t>
            </a:r>
            <a:endParaRPr lang="zh-CN" altLang="en-US" b="0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lvl="1" indent="0">
              <a:spcBef>
                <a:spcPct val="0"/>
              </a:spcBef>
              <a:spcAft>
                <a:spcPct val="0"/>
              </a:spcAft>
              <a:buFont typeface="Arial" panose="020B0604020202090204"/>
              <a:buNone/>
            </a:pP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集团财务政策收紧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加之之前涉及到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2024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年特殊业务配合客户走账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实际发货是在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2025～2026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年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其中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2024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年挂帐金额客户已经完成付款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目前涉及到的回款主要涉及到大于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90</a:t>
            </a:r>
            <a:r>
              <a:rPr lang="zh-CN" altLang="en-US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天的重点催收</a:t>
            </a:r>
            <a:r>
              <a:rPr lang="en-US" altLang="zh-CN" b="0" i="0">
                <a:solidFill>
                  <a:srgbClr val="0F1115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。</a:t>
            </a:r>
            <a:endParaRPr lang="zh-CN" altLang="en-US" b="0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marL="0" lvl="1" indent="0">
              <a:spcBef>
                <a:spcPct val="0"/>
              </a:spcBef>
              <a:spcAft>
                <a:spcPct val="0"/>
              </a:spcAft>
              <a:buFont typeface="Arial" panose="020B0604020202090204"/>
              <a:buNone/>
            </a:pPr>
            <a:endParaRPr lang="zh-CN" altLang="en-US" b="0" i="0">
              <a:solidFill>
                <a:srgbClr val="0F1115"/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585" y="1196975"/>
            <a:ext cx="5958840" cy="65532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1.xml><?xml version="1.0" encoding="utf-8"?>
<p:tagLst xmlns:p="http://schemas.openxmlformats.org/presentationml/2006/main">
  <p:tag name="COMMONDATA" val="eyJoZGlkIjoiYzg1NWE1NjIwZTU2MmY5YTYwOTA0ODIwZTJkODNmMjQifQ=="/>
  <p:tag name="RESOURCE_RECORD_KEY" val="{&quot;13&quot;:[4722044]}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DIAGRAM_VIRTUALLY_FRAME" val="{&quot;height&quot;:316.810263118229,&quot;left&quot;:495.55,&quot;top&quot;:101.339579401456,&quot;width&quot;:423.5500000000002}"/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DIAGRAM_VIRTUALLY_FRAME" val="{&quot;height&quot;:316.810263118229,&quot;left&quot;:495.55,&quot;top&quot;:101.339579401456,&quot;width&quot;:423.5500000000002}"/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DIAGRAM_VIRTUALLY_FRAME" val="{&quot;height&quot;:316.810263118229,&quot;left&quot;:495.55,&quot;top&quot;:101.339579401456,&quot;width&quot;:423.5500000000002}"/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TABLE_ENDDRAG_ORIGIN_RECT" val="818*276"/>
  <p:tag name="TABLE_ENDDRAG_RECT" val="60*162*818*276"/>
</p:tagLst>
</file>

<file path=ppt/tags/tag4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7262</Words>
  <Application>WPS 表格</Application>
  <PresentationFormat>宽屏</PresentationFormat>
  <Paragraphs>1469</Paragraphs>
  <Slides>20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2" baseType="lpstr">
      <vt:lpstr>Arial</vt:lpstr>
      <vt:lpstr>宋体</vt:lpstr>
      <vt:lpstr>Wingdings</vt:lpstr>
      <vt:lpstr>Wingdings</vt:lpstr>
      <vt:lpstr>微软雅黑</vt:lpstr>
      <vt:lpstr>汉仪旗黑</vt:lpstr>
      <vt:lpstr>微软雅黑 Light</vt:lpstr>
      <vt:lpstr>思源黑体 CN Light</vt:lpstr>
      <vt:lpstr>思源黑体 CN Bold</vt:lpstr>
      <vt:lpstr>汉仪中黑KW</vt:lpstr>
      <vt:lpstr>Arial</vt:lpstr>
      <vt:lpstr>Calibri</vt:lpstr>
      <vt:lpstr>Helvetica Neue</vt:lpstr>
      <vt:lpstr>汉仪书宋二KW</vt:lpstr>
      <vt:lpstr>宋体</vt:lpstr>
      <vt:lpstr>Arial Unicode MS</vt:lpstr>
      <vt:lpstr>微软雅黑</vt:lpstr>
      <vt:lpstr>微软雅黑 Light</vt:lpstr>
      <vt:lpstr>思源黑体 CN Bold</vt:lpstr>
      <vt:lpstr>思源黑体 CN Light</vt:lpstr>
      <vt:lpstr>WPS</vt:lpstr>
      <vt:lpstr>Excel.Sheet.12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刘新元</cp:lastModifiedBy>
  <cp:revision>227</cp:revision>
  <dcterms:created xsi:type="dcterms:W3CDTF">2026-07-05T13:56:41Z</dcterms:created>
  <dcterms:modified xsi:type="dcterms:W3CDTF">2026-07-05T13:56:41Z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2052-12.1.26026.26026</vt:lpwstr>
  </property>
  <property fmtid="{D5CDD505-2E9C-101B-9397-08002B2CF9AE}" pid="3" name="ICV">
    <vt:lpwstr>701FB0E4657D4693A3D9886E00B257E8_13</vt:lpwstr>
  </property>
</Properties>
</file>