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15"/>
  </p:handoutMasterIdLst>
  <p:sldIdLst>
    <p:sldId id="285" r:id="rId3"/>
    <p:sldId id="286" r:id="rId4"/>
    <p:sldId id="287" r:id="rId5"/>
    <p:sldId id="288" r:id="rId6"/>
    <p:sldId id="289" r:id="rId7"/>
    <p:sldId id="290" r:id="rId9"/>
    <p:sldId id="292" r:id="rId10"/>
    <p:sldId id="291" r:id="rId11"/>
    <p:sldId id="296" r:id="rId12"/>
    <p:sldId id="293" r:id="rId13"/>
    <p:sldId id="295" r:id="rId14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1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5C0A"/>
    <a:srgbClr val="10A032"/>
    <a:srgbClr val="31AB42"/>
    <a:srgbClr val="71BD66"/>
    <a:srgbClr val="0359DB"/>
    <a:srgbClr val="0749A5"/>
    <a:srgbClr val="337CE8"/>
    <a:srgbClr val="65A2FD"/>
    <a:srgbClr val="01439C"/>
    <a:srgbClr val="025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41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59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图片 2" descr="宝锐生物PPT 2 x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5" y="6269990"/>
            <a:ext cx="12191365" cy="590550"/>
          </a:xfrm>
          <a:prstGeom prst="rect">
            <a:avLst/>
          </a:prstGeom>
        </p:spPr>
      </p:pic>
      <p:pic>
        <p:nvPicPr>
          <p:cNvPr id="5" name="图片 4" descr="logo--白色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71125" y="6230620"/>
            <a:ext cx="1783080" cy="698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14605" y="0"/>
            <a:ext cx="1220660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1" Type="http://schemas.openxmlformats.org/officeDocument/2006/relationships/slideLayout" Target="../slideLayouts/slideLayout2.xml"/><Relationship Id="rId30" Type="http://schemas.openxmlformats.org/officeDocument/2006/relationships/tags" Target="../tags/tag37.xml"/><Relationship Id="rId3" Type="http://schemas.openxmlformats.org/officeDocument/2006/relationships/tags" Target="../tags/tag10.xml"/><Relationship Id="rId29" Type="http://schemas.openxmlformats.org/officeDocument/2006/relationships/tags" Target="../tags/tag36.xml"/><Relationship Id="rId28" Type="http://schemas.openxmlformats.org/officeDocument/2006/relationships/tags" Target="../tags/tag35.xml"/><Relationship Id="rId27" Type="http://schemas.openxmlformats.org/officeDocument/2006/relationships/tags" Target="../tags/tag34.xml"/><Relationship Id="rId26" Type="http://schemas.openxmlformats.org/officeDocument/2006/relationships/tags" Target="../tags/tag33.xml"/><Relationship Id="rId25" Type="http://schemas.openxmlformats.org/officeDocument/2006/relationships/tags" Target="../tags/tag32.xml"/><Relationship Id="rId24" Type="http://schemas.openxmlformats.org/officeDocument/2006/relationships/tags" Target="../tags/tag31.xml"/><Relationship Id="rId23" Type="http://schemas.openxmlformats.org/officeDocument/2006/relationships/tags" Target="../tags/tag30.xml"/><Relationship Id="rId22" Type="http://schemas.openxmlformats.org/officeDocument/2006/relationships/tags" Target="../tags/tag29.xml"/><Relationship Id="rId21" Type="http://schemas.openxmlformats.org/officeDocument/2006/relationships/tags" Target="../tags/tag28.xml"/><Relationship Id="rId20" Type="http://schemas.openxmlformats.org/officeDocument/2006/relationships/tags" Target="../tags/tag27.xml"/><Relationship Id="rId2" Type="http://schemas.openxmlformats.org/officeDocument/2006/relationships/tags" Target="../tags/tag9.xml"/><Relationship Id="rId19" Type="http://schemas.openxmlformats.org/officeDocument/2006/relationships/tags" Target="../tags/tag26.xml"/><Relationship Id="rId18" Type="http://schemas.openxmlformats.org/officeDocument/2006/relationships/tags" Target="../tags/tag25.xml"/><Relationship Id="rId17" Type="http://schemas.openxmlformats.org/officeDocument/2006/relationships/tags" Target="../tags/tag24.xml"/><Relationship Id="rId16" Type="http://schemas.openxmlformats.org/officeDocument/2006/relationships/tags" Target="../tags/tag23.xml"/><Relationship Id="rId15" Type="http://schemas.openxmlformats.org/officeDocument/2006/relationships/tags" Target="../tags/tag22.xml"/><Relationship Id="rId14" Type="http://schemas.openxmlformats.org/officeDocument/2006/relationships/tags" Target="../tags/tag21.xml"/><Relationship Id="rId13" Type="http://schemas.openxmlformats.org/officeDocument/2006/relationships/tags" Target="../tags/tag20.xml"/><Relationship Id="rId12" Type="http://schemas.openxmlformats.org/officeDocument/2006/relationships/tags" Target="../tags/tag19.xml"/><Relationship Id="rId11" Type="http://schemas.openxmlformats.org/officeDocument/2006/relationships/tags" Target="../tags/tag18.xml"/><Relationship Id="rId10" Type="http://schemas.openxmlformats.org/officeDocument/2006/relationships/tags" Target="../tags/tag17.xml"/><Relationship Id="rId1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58.xml"/><Relationship Id="rId20" Type="http://schemas.openxmlformats.org/officeDocument/2006/relationships/tags" Target="../tags/tag57.xml"/><Relationship Id="rId2" Type="http://schemas.openxmlformats.org/officeDocument/2006/relationships/tags" Target="../tags/tag39.xml"/><Relationship Id="rId19" Type="http://schemas.openxmlformats.org/officeDocument/2006/relationships/tags" Target="../tags/tag56.xml"/><Relationship Id="rId18" Type="http://schemas.openxmlformats.org/officeDocument/2006/relationships/tags" Target="../tags/tag55.xml"/><Relationship Id="rId17" Type="http://schemas.openxmlformats.org/officeDocument/2006/relationships/tags" Target="../tags/tag54.xml"/><Relationship Id="rId16" Type="http://schemas.openxmlformats.org/officeDocument/2006/relationships/tags" Target="../tags/tag53.xml"/><Relationship Id="rId15" Type="http://schemas.openxmlformats.org/officeDocument/2006/relationships/tags" Target="../tags/tag52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tags" Target="../tags/tag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花瓣素材_常规内容-背景系列科技风蓝光线条背景_19435466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9525" y="0"/>
            <a:ext cx="12204000" cy="6865107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1823720" y="2949575"/>
            <a:ext cx="8537575" cy="9664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altLang="zh-CN" sz="4000" dirty="0">
                <a:solidFill>
                  <a:schemeClr val="bg1"/>
                </a:solidFill>
              </a:rPr>
              <a:t>LTC</a:t>
            </a:r>
            <a:r>
              <a:rPr lang="zh-CN" altLang="en-US" sz="4000" dirty="0">
                <a:solidFill>
                  <a:schemeClr val="bg1"/>
                </a:solidFill>
              </a:rPr>
              <a:t>的理论</a:t>
            </a:r>
            <a:r>
              <a:rPr lang="zh-CN" altLang="en-US" sz="4000" dirty="0">
                <a:solidFill>
                  <a:schemeClr val="bg1"/>
                </a:solidFill>
              </a:rPr>
              <a:t>简析与“最小可用”实践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pic>
        <p:nvPicPr>
          <p:cNvPr id="13" name="图片 12" descr="00712ed69db425d3a1b89a6c48235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73" y="214206"/>
            <a:ext cx="2671233" cy="104648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8282940" y="6003290"/>
            <a:ext cx="3908425" cy="575945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p>
            <a:pPr lvl="0" indent="0" algn="l" defTabSz="720090" fontAlgn="auto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SzPct val="50000"/>
              <a:buFont typeface="Wingdings" panose="05000000000000000000" pitchFamily="2" charset="2"/>
              <a:buNone/>
            </a:pPr>
            <a:r>
              <a:rPr lang="zh-CN" altLang="en-US" sz="1500" b="1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+mn-ea"/>
                <a:cs typeface="+mn-ea"/>
                <a:sym typeface="+mn-ea"/>
              </a:rPr>
              <a:t>守护生命健康·缔造美好生活</a:t>
            </a:r>
            <a:endParaRPr lang="zh-CN" altLang="en-US" sz="1500" b="1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19200" y="4206240"/>
            <a:ext cx="9753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65" dirty="0">
                <a:solidFill>
                  <a:schemeClr val="bg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刘新元  |  2026年7月</a:t>
            </a:r>
            <a:endParaRPr lang="en-US" sz="1465" dirty="0">
              <a:solidFill>
                <a:schemeClr val="bg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975360" y="975360"/>
            <a:ext cx="97536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3735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实践</a:t>
            </a:r>
            <a:endParaRPr lang="zh-CN" altLang="en-US" sz="3735" b="1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75360" y="2560320"/>
            <a:ext cx="10241280" cy="1036320"/>
          </a:xfrm>
          <a:prstGeom prst="rect">
            <a:avLst/>
          </a:prstGeom>
          <a:solidFill>
            <a:srgbClr val="1A2744"/>
          </a:solidFill>
        </p:spPr>
      </p:sp>
      <p:sp>
        <p:nvSpPr>
          <p:cNvPr id="6" name="Text 4"/>
          <p:cNvSpPr/>
          <p:nvPr/>
        </p:nvSpPr>
        <p:spPr>
          <a:xfrm>
            <a:off x="1219200" y="2706624"/>
            <a:ext cx="6096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735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📝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950720" y="2682240"/>
            <a:ext cx="48768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写出你部门的一条铁律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950720" y="310896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一个不可逾越的标准，写</a:t>
            </a:r>
            <a:r>
              <a:rPr lang="zh-CN" alt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下来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975360" y="3779520"/>
            <a:ext cx="10241280" cy="1036320"/>
          </a:xfrm>
          <a:prstGeom prst="rect">
            <a:avLst/>
          </a:prstGeom>
          <a:solidFill>
            <a:srgbClr val="1A2744"/>
          </a:solidFill>
        </p:spPr>
      </p:sp>
      <p:sp>
        <p:nvSpPr>
          <p:cNvPr id="10" name="Text 8"/>
          <p:cNvSpPr/>
          <p:nvPr/>
        </p:nvSpPr>
        <p:spPr>
          <a:xfrm>
            <a:off x="1219200" y="3925824"/>
            <a:ext cx="6096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735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🤝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1950720" y="3901440"/>
            <a:ext cx="48768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找一个上下游，</a:t>
            </a:r>
            <a:r>
              <a:rPr lang="zh-CN" alt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沟通</a:t>
            </a:r>
            <a:r>
              <a:rPr 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协同</a:t>
            </a:r>
            <a:r>
              <a:rPr lang="zh-CN" alt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卡点</a:t>
            </a:r>
            <a:endParaRPr lang="zh-CN" altLang="en-US" sz="2000" b="1" dirty="0">
              <a:solidFill>
                <a:srgbClr val="FFFFFF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75360" y="4998720"/>
            <a:ext cx="10241280" cy="1036320"/>
          </a:xfrm>
          <a:prstGeom prst="rect">
            <a:avLst/>
          </a:prstGeom>
          <a:solidFill>
            <a:srgbClr val="1A2744"/>
          </a:solidFill>
        </p:spPr>
      </p:sp>
      <p:sp>
        <p:nvSpPr>
          <p:cNvPr id="14" name="Text 12"/>
          <p:cNvSpPr/>
          <p:nvPr/>
        </p:nvSpPr>
        <p:spPr>
          <a:xfrm>
            <a:off x="1219200" y="5145024"/>
            <a:ext cx="60960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735" dirty="0">
                <a:solidFill>
                  <a:srgbClr val="00000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📅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1950720" y="5120640"/>
            <a:ext cx="48768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定一个15分钟周会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950720" y="554736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 + 参会人 + 只谈"部门间</a:t>
            </a:r>
            <a:r>
              <a:rPr lang="zh-CN" alt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协作达成经营目标最关键</a:t>
            </a:r>
            <a:r>
              <a:rPr 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的3件事"</a:t>
            </a:r>
            <a:endParaRPr lang="en-US" sz="1100" dirty="0"/>
          </a:p>
        </p:txBody>
      </p:sp>
      <p:sp>
        <p:nvSpPr>
          <p:cNvPr id="18" name="文本框 17"/>
          <p:cNvSpPr txBox="1"/>
          <p:nvPr/>
        </p:nvSpPr>
        <p:spPr>
          <a:xfrm>
            <a:off x="2221865" y="1123315"/>
            <a:ext cx="8994140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r"/>
            <a:r>
              <a:rPr lang="zh-CN" altLang="en-US" sz="1600"/>
              <a:t>下游部门最常向我抱怨什么？（那个抱怨就是断点）</a:t>
            </a:r>
            <a:endParaRPr lang="zh-CN" altLang="en-US" sz="1600"/>
          </a:p>
          <a:p>
            <a:pPr algn="r"/>
            <a:r>
              <a:rPr lang="zh-CN" altLang="en-US" sz="1600"/>
              <a:t>我做什么能让它不再发生？（说出来就是铁律）</a:t>
            </a:r>
            <a:endParaRPr lang="zh-CN" altLang="en-US" sz="1600"/>
          </a:p>
        </p:txBody>
      </p:sp>
      <p:sp>
        <p:nvSpPr>
          <p:cNvPr id="19" name="Text 6"/>
          <p:cNvSpPr/>
          <p:nvPr/>
        </p:nvSpPr>
        <p:spPr>
          <a:xfrm>
            <a:off x="1950720" y="435483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smart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975360" y="975360"/>
            <a:ext cx="9753600" cy="8534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LTC 不是什么高深的学问</a:t>
            </a:r>
            <a:endParaRPr lang="en-US" sz="4000" b="1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975360" y="231648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是给每个部门都在价值链实现的业务流上一个价值的定义</a:t>
            </a:r>
            <a:r>
              <a:rPr lang="en-US" altLang="zh-CN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endParaRPr lang="en-US" sz="200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zh-CN" altLang="en-US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通过价值的流转</a:t>
            </a:r>
            <a:r>
              <a:rPr lang="en-US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把每个部门串起来，让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价值相关</a:t>
            </a:r>
            <a:r>
              <a:rPr lang="en-US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信息不断在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业务流的流转过程中</a:t>
            </a:r>
            <a:r>
              <a:rPr lang="en-US" altLang="zh-CN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r>
              <a:rPr lang="zh-CN" altLang="en-US" sz="2000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最后实现客户价值</a:t>
            </a:r>
            <a:endParaRPr lang="zh-CN" altLang="en-US" sz="2000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75360" y="3108960"/>
            <a:ext cx="2194560" cy="3048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6" name="Text 4"/>
          <p:cNvSpPr/>
          <p:nvPr/>
        </p:nvSpPr>
        <p:spPr>
          <a:xfrm>
            <a:off x="975360" y="3657600"/>
            <a:ext cx="97536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65" b="1" dirty="0">
                <a:solidFill>
                  <a:srgbClr val="F59E0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一个人 · 一张纸 · 一个会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75360" y="4389120"/>
            <a:ext cx="97536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7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定期回头看</a:t>
            </a:r>
            <a:r>
              <a:rPr lang="en-US" sz="17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——哪些铁律坚持了，哪些协同变顺了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75360" y="5486400"/>
            <a:ext cx="975360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谢谢大家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75360" y="6035040"/>
            <a:ext cx="9753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刘新元  |  2026年7月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7" grpId="0"/>
      <p:bldP spid="6" grpId="1"/>
      <p:bldP spid="7" grpId="1"/>
      <p:bldP spid="8" grpId="0"/>
      <p:bldP spid="9" grpId="0"/>
      <p:bldP spid="8" grpId="1"/>
      <p:bldP spid="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609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4" name="Shape 2"/>
          <p:cNvSpPr/>
          <p:nvPr/>
        </p:nvSpPr>
        <p:spPr>
          <a:xfrm>
            <a:off x="853440" y="1584960"/>
            <a:ext cx="10485120" cy="341376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6" name="Text 4"/>
          <p:cNvSpPr/>
          <p:nvPr/>
        </p:nvSpPr>
        <p:spPr>
          <a:xfrm>
            <a:off x="1219200" y="1706880"/>
            <a:ext cx="48768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一个订单的信息旅程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63040" y="2255520"/>
            <a:ext cx="91440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 销售下单 → erp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移动下单➡️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商务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463040" y="2621280"/>
            <a:ext cx="91440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2. 商务录入 → 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录入</a:t>
            </a:r>
            <a:r>
              <a: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、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校对</a:t>
            </a:r>
            <a:r>
              <a: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与研发</a:t>
            </a:r>
            <a:r>
              <a: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、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生产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备货部门沟通货期是否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可达成</a:t>
            </a:r>
            <a:endParaRPr lang="zh-CN" altLang="en-US" sz="1335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463040" y="2987040"/>
            <a:ext cx="91440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3. 生产排期 → 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查</a:t>
            </a:r>
            <a:r>
              <a: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：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是否有库存</a:t>
            </a:r>
            <a:r>
              <a: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是否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缺原料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63040" y="3352800"/>
            <a:ext cx="91440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4. 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物料准备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→ 供应商发货/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内部原料生产排期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463040" y="3718560"/>
            <a:ext cx="91440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5. 生产完成 → 通知仓库，仓库等发货单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63040" y="4084320"/>
            <a:ext cx="91440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6. 物流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是否能按期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发出 → 销售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问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销售支持</a:t>
            </a:r>
            <a:endParaRPr lang="zh-CN" altLang="en-US" sz="1335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463040" y="4450080"/>
            <a:ext cx="9144000" cy="3413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7. 客户催货 → 销售问商务 → 商务问生产 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、质量、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仓库......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53440" y="5364480"/>
            <a:ext cx="1048512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35" b="1" dirty="0">
                <a:solidFill>
                  <a:srgbClr val="EF44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7个环节 · 5个部门 · 全貌？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53440" y="5913120"/>
            <a:ext cx="1048512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这就是</a:t>
            </a:r>
            <a:r>
              <a:rPr lang="en-US" sz="186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LTC要解决的问题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4" grpId="1"/>
      <p:bldP spid="1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609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LTC 是什么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53440" y="1463040"/>
            <a:ext cx="1048512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7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Lead to Cash：从线索到现金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53440" y="2194560"/>
            <a:ext cx="1048512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不是销售流程，是把全公司的人、财、物串成一条以客户为中心的业务流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53440" y="3169920"/>
            <a:ext cx="3413760" cy="2682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7" name="Text 5"/>
          <p:cNvSpPr/>
          <p:nvPr/>
        </p:nvSpPr>
        <p:spPr>
          <a:xfrm>
            <a:off x="853440" y="3230880"/>
            <a:ext cx="341376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335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975360" y="3901440"/>
            <a:ext cx="316992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线索</a:t>
            </a:r>
            <a:endParaRPr lang="en-US" sz="1400" dirty="0"/>
          </a:p>
          <a:p>
            <a:pPr marL="0" indent="0" algn="ctr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Lead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75360" y="4450080"/>
            <a:ext cx="3169920" cy="975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谁发现了客户需求？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信息怎么传进来的？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32960" y="3169920"/>
            <a:ext cx="3413760" cy="2682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1" name="Text 9"/>
          <p:cNvSpPr/>
          <p:nvPr/>
        </p:nvSpPr>
        <p:spPr>
          <a:xfrm>
            <a:off x="4632960" y="3230880"/>
            <a:ext cx="341376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335" b="1" dirty="0">
                <a:solidFill>
                  <a:srgbClr val="3B82F6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4754880" y="3901440"/>
            <a:ext cx="316992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机会</a:t>
            </a:r>
            <a:endParaRPr lang="en-US" sz="1400" dirty="0"/>
          </a:p>
          <a:p>
            <a:pPr marL="0" indent="0" algn="ctr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To Cash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54880" y="4450080"/>
            <a:ext cx="3169920" cy="975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谁负责推进？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研发+生产+质量怎么跟上？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412480" y="3169920"/>
            <a:ext cx="3413760" cy="26822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5" name="Text 13"/>
          <p:cNvSpPr/>
          <p:nvPr/>
        </p:nvSpPr>
        <p:spPr>
          <a:xfrm>
            <a:off x="8412480" y="3230880"/>
            <a:ext cx="3413760" cy="7315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3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C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8534400" y="3901440"/>
            <a:ext cx="316992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现金</a:t>
            </a:r>
            <a:endParaRPr lang="en-US" sz="1400" dirty="0"/>
          </a:p>
          <a:p>
            <a:pPr marL="0" indent="0" algn="ctr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Cash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534400" y="4450080"/>
            <a:ext cx="3169920" cy="9753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谁在盯回款？</a:t>
            </a:r>
            <a:endParaRPr lang="en-US" sz="1000" dirty="0"/>
          </a:p>
          <a:p>
            <a:pPr marL="0" indent="0" algn="ctr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问题来了谁第一个响应？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53440" y="6156960"/>
            <a:ext cx="104851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华为三大主流程同根：IPD（研发） + LTC（销售到回款） + ITR（客诉闭环）</a:t>
            </a:r>
            <a:endParaRPr lang="en-US" b="1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2" grpId="0"/>
      <p:bldP spid="13" grpId="0"/>
      <p:bldP spid="15" grpId="0"/>
      <p:bldP spid="16" grpId="0"/>
      <p:bldP spid="17" grpId="0"/>
      <p:bldP spid="5" grpId="1"/>
      <p:bldP spid="7" grpId="1"/>
      <p:bldP spid="8" grpId="1"/>
      <p:bldP spid="9" grpId="1"/>
      <p:bldP spid="11" grpId="1"/>
      <p:bldP spid="12" grpId="1"/>
      <p:bldP spid="13" grpId="1"/>
      <p:bldP spid="15" grpId="1"/>
      <p:bldP spid="16" grpId="1"/>
      <p:bldP spid="17" grpId="1"/>
      <p:bldP spid="18" grpId="0"/>
      <p:bldP spid="1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609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各个业务</a:t>
            </a: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部门在</a:t>
            </a:r>
            <a:r>
              <a:rPr lang="zh-CN" alt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链条的</a:t>
            </a: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哪个位置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53440" y="1280160"/>
            <a:ext cx="10485120" cy="487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回答一个问题：在从线索到回款的全链条中，贡献了什么？信息断点在哪里？</a:t>
            </a:r>
            <a:endParaRPr lang="en-US" sz="1200" dirty="0"/>
          </a:p>
        </p:txBody>
      </p:sp>
      <p:grpSp>
        <p:nvGrpSpPr>
          <p:cNvPr id="35" name="组合 34"/>
          <p:cNvGrpSpPr/>
          <p:nvPr>
            <p:custDataLst>
              <p:tags r:id="rId1"/>
            </p:custDataLst>
          </p:nvPr>
        </p:nvGrpSpPr>
        <p:grpSpPr>
          <a:xfrm>
            <a:off x="609600" y="1950720"/>
            <a:ext cx="3474720" cy="1889760"/>
            <a:chOff x="960" y="3072"/>
            <a:chExt cx="5472" cy="2976"/>
          </a:xfrm>
        </p:grpSpPr>
        <p:sp>
          <p:nvSpPr>
            <p:cNvPr id="5" name="Shape 3"/>
            <p:cNvSpPr/>
            <p:nvPr>
              <p:custDataLst>
                <p:tags r:id="rId2"/>
              </p:custDataLst>
            </p:nvPr>
          </p:nvSpPr>
          <p:spPr>
            <a:xfrm>
              <a:off x="960" y="3072"/>
              <a:ext cx="5472" cy="2976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25400" dir="8100000" algn="bl" rotWithShape="0">
                <a:srgbClr val="000000">
                  <a:alpha val="8000"/>
                </a:srgbClr>
              </a:outerShdw>
            </a:effectLst>
          </p:spPr>
        </p:sp>
        <p:sp>
          <p:nvSpPr>
            <p:cNvPr id="6" name="Shape 4"/>
            <p:cNvSpPr/>
            <p:nvPr>
              <p:custDataLst>
                <p:tags r:id="rId3"/>
              </p:custDataLst>
            </p:nvPr>
          </p:nvSpPr>
          <p:spPr>
            <a:xfrm>
              <a:off x="960" y="3072"/>
              <a:ext cx="5472" cy="77"/>
            </a:xfrm>
            <a:prstGeom prst="rect">
              <a:avLst/>
            </a:prstGeom>
            <a:solidFill>
              <a:srgbClr val="3B82F6"/>
            </a:solidFill>
          </p:spPr>
        </p:sp>
        <p:sp>
          <p:nvSpPr>
            <p:cNvPr id="7" name="Text 5"/>
            <p:cNvSpPr/>
            <p:nvPr/>
          </p:nvSpPr>
          <p:spPr>
            <a:xfrm>
              <a:off x="1190" y="3360"/>
              <a:ext cx="4992" cy="6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865" b="1" dirty="0">
                  <a:solidFill>
                    <a:srgbClr val="111827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🧪 研发/产品</a:t>
              </a:r>
              <a:endParaRPr lang="en-US" sz="1400" dirty="0"/>
            </a:p>
          </p:txBody>
        </p:sp>
        <p:sp>
          <p:nvSpPr>
            <p:cNvPr id="8" name="Text 6"/>
            <p:cNvSpPr/>
            <p:nvPr>
              <p:custDataLst>
                <p:tags r:id="rId4"/>
              </p:custDataLst>
            </p:nvPr>
          </p:nvSpPr>
          <p:spPr>
            <a:xfrm>
              <a:off x="1190" y="4128"/>
              <a:ext cx="576" cy="57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400" dirty="0">
                  <a:solidFill>
                    <a:srgbClr val="3B82F6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«</a:t>
              </a:r>
              <a:endParaRPr lang="en-US" sz="1800" dirty="0"/>
            </a:p>
          </p:txBody>
        </p:sp>
        <p:sp>
          <p:nvSpPr>
            <p:cNvPr id="9" name="Text 7"/>
            <p:cNvSpPr/>
            <p:nvPr>
              <p:custDataLst>
                <p:tags r:id="rId5"/>
              </p:custDataLst>
            </p:nvPr>
          </p:nvSpPr>
          <p:spPr>
            <a:xfrm>
              <a:off x="1728" y="4224"/>
              <a:ext cx="4224" cy="1344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一个确认的</a:t>
              </a:r>
              <a:r>
                <a:rPr 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需求，多久能变成可测试的样品？</a:t>
              </a:r>
              <a:endParaRPr lang="en-US" sz="1000" dirty="0"/>
            </a:p>
          </p:txBody>
        </p:sp>
      </p:grpSp>
      <p:grpSp>
        <p:nvGrpSpPr>
          <p:cNvPr id="36" name="组合 35"/>
          <p:cNvGrpSpPr/>
          <p:nvPr>
            <p:custDataLst>
              <p:tags r:id="rId6"/>
            </p:custDataLst>
          </p:nvPr>
        </p:nvGrpSpPr>
        <p:grpSpPr>
          <a:xfrm>
            <a:off x="4389120" y="1950720"/>
            <a:ext cx="3474720" cy="1889760"/>
            <a:chOff x="6912" y="3072"/>
            <a:chExt cx="5472" cy="2976"/>
          </a:xfrm>
        </p:grpSpPr>
        <p:sp>
          <p:nvSpPr>
            <p:cNvPr id="10" name="Shape 8"/>
            <p:cNvSpPr/>
            <p:nvPr>
              <p:custDataLst>
                <p:tags r:id="rId7"/>
              </p:custDataLst>
            </p:nvPr>
          </p:nvSpPr>
          <p:spPr>
            <a:xfrm>
              <a:off x="6912" y="3072"/>
              <a:ext cx="5472" cy="2976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25400" dir="8100000" algn="bl" rotWithShape="0">
                <a:srgbClr val="000000">
                  <a:alpha val="8000"/>
                </a:srgbClr>
              </a:outerShdw>
            </a:effectLst>
          </p:spPr>
        </p:sp>
        <p:sp>
          <p:nvSpPr>
            <p:cNvPr id="11" name="Shape 9"/>
            <p:cNvSpPr/>
            <p:nvPr>
              <p:custDataLst>
                <p:tags r:id="rId8"/>
              </p:custDataLst>
            </p:nvPr>
          </p:nvSpPr>
          <p:spPr>
            <a:xfrm>
              <a:off x="6912" y="3072"/>
              <a:ext cx="5472" cy="77"/>
            </a:xfrm>
            <a:prstGeom prst="rect">
              <a:avLst/>
            </a:prstGeom>
            <a:solidFill>
              <a:srgbClr val="0043C1"/>
            </a:solidFill>
          </p:spPr>
        </p:sp>
        <p:sp>
          <p:nvSpPr>
            <p:cNvPr id="12" name="Text 10"/>
            <p:cNvSpPr/>
            <p:nvPr/>
          </p:nvSpPr>
          <p:spPr>
            <a:xfrm>
              <a:off x="7142" y="3360"/>
              <a:ext cx="4992" cy="6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865" b="1" dirty="0">
                  <a:solidFill>
                    <a:srgbClr val="111827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🏭 生产/供应链</a:t>
              </a:r>
              <a:endParaRPr lang="en-US" sz="1400" dirty="0"/>
            </a:p>
          </p:txBody>
        </p:sp>
        <p:sp>
          <p:nvSpPr>
            <p:cNvPr id="13" name="Text 11"/>
            <p:cNvSpPr/>
            <p:nvPr>
              <p:custDataLst>
                <p:tags r:id="rId9"/>
              </p:custDataLst>
            </p:nvPr>
          </p:nvSpPr>
          <p:spPr>
            <a:xfrm>
              <a:off x="7142" y="4128"/>
              <a:ext cx="576" cy="57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400" dirty="0">
                  <a:solidFill>
                    <a:srgbClr val="0043C1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«</a:t>
              </a:r>
              <a:endParaRPr lang="en-US" sz="1800" dirty="0"/>
            </a:p>
          </p:txBody>
        </p:sp>
        <p:sp>
          <p:nvSpPr>
            <p:cNvPr id="14" name="Text 12"/>
            <p:cNvSpPr/>
            <p:nvPr>
              <p:custDataLst>
                <p:tags r:id="rId10"/>
              </p:custDataLst>
            </p:nvPr>
          </p:nvSpPr>
          <p:spPr>
            <a:xfrm>
              <a:off x="7680" y="4224"/>
              <a:ext cx="4224" cy="1344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合同签了到货发出，中间有多少个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要</a:t>
              </a:r>
              <a:r>
                <a:rPr 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人催、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拉通信息</a:t>
              </a:r>
              <a:r>
                <a:rPr 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的环节？</a:t>
              </a:r>
              <a:endParaRPr lang="en-US" sz="1000" dirty="0"/>
            </a:p>
          </p:txBody>
        </p:sp>
      </p:grpSp>
      <p:grpSp>
        <p:nvGrpSpPr>
          <p:cNvPr id="37" name="组合 36"/>
          <p:cNvGrpSpPr/>
          <p:nvPr>
            <p:custDataLst>
              <p:tags r:id="rId11"/>
            </p:custDataLst>
          </p:nvPr>
        </p:nvGrpSpPr>
        <p:grpSpPr>
          <a:xfrm>
            <a:off x="8168640" y="1950720"/>
            <a:ext cx="3474720" cy="1889760"/>
            <a:chOff x="12864" y="3072"/>
            <a:chExt cx="5472" cy="2976"/>
          </a:xfrm>
        </p:grpSpPr>
        <p:sp>
          <p:nvSpPr>
            <p:cNvPr id="15" name="Shape 13"/>
            <p:cNvSpPr/>
            <p:nvPr>
              <p:custDataLst>
                <p:tags r:id="rId12"/>
              </p:custDataLst>
            </p:nvPr>
          </p:nvSpPr>
          <p:spPr>
            <a:xfrm>
              <a:off x="12864" y="3072"/>
              <a:ext cx="5472" cy="2976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25400" dir="8100000" algn="bl" rotWithShape="0">
                <a:srgbClr val="000000">
                  <a:alpha val="8000"/>
                </a:srgbClr>
              </a:outerShdw>
            </a:effectLst>
          </p:spPr>
        </p:sp>
        <p:sp>
          <p:nvSpPr>
            <p:cNvPr id="16" name="Shape 14"/>
            <p:cNvSpPr/>
            <p:nvPr>
              <p:custDataLst>
                <p:tags r:id="rId13"/>
              </p:custDataLst>
            </p:nvPr>
          </p:nvSpPr>
          <p:spPr>
            <a:xfrm>
              <a:off x="12864" y="3072"/>
              <a:ext cx="5472" cy="77"/>
            </a:xfrm>
            <a:prstGeom prst="rect">
              <a:avLst/>
            </a:prstGeom>
            <a:solidFill>
              <a:srgbClr val="10B981"/>
            </a:solidFill>
          </p:spPr>
        </p:sp>
        <p:sp>
          <p:nvSpPr>
            <p:cNvPr id="17" name="Text 15"/>
            <p:cNvSpPr/>
            <p:nvPr/>
          </p:nvSpPr>
          <p:spPr>
            <a:xfrm>
              <a:off x="13094" y="3360"/>
              <a:ext cx="4992" cy="6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865" b="1" dirty="0">
                  <a:solidFill>
                    <a:srgbClr val="111827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🔬 质量/QC</a:t>
              </a:r>
              <a:endParaRPr lang="en-US" sz="1400" dirty="0"/>
            </a:p>
          </p:txBody>
        </p:sp>
        <p:sp>
          <p:nvSpPr>
            <p:cNvPr id="18" name="Text 16"/>
            <p:cNvSpPr/>
            <p:nvPr>
              <p:custDataLst>
                <p:tags r:id="rId14"/>
              </p:custDataLst>
            </p:nvPr>
          </p:nvSpPr>
          <p:spPr>
            <a:xfrm>
              <a:off x="13094" y="4128"/>
              <a:ext cx="576" cy="57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400" dirty="0">
                  <a:solidFill>
                    <a:srgbClr val="10B981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«</a:t>
              </a:r>
              <a:endParaRPr lang="en-US" sz="1800" dirty="0"/>
            </a:p>
          </p:txBody>
        </p:sp>
        <p:sp>
          <p:nvSpPr>
            <p:cNvPr id="19" name="Text 17"/>
            <p:cNvSpPr/>
            <p:nvPr>
              <p:custDataLst>
                <p:tags r:id="rId15"/>
              </p:custDataLst>
            </p:nvPr>
          </p:nvSpPr>
          <p:spPr>
            <a:xfrm>
              <a:off x="13632" y="4224"/>
              <a:ext cx="4224" cy="1344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识别</a:t>
              </a:r>
              <a:r>
                <a:rPr lang="en-US" altLang="zh-CN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、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管理各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环节风险</a:t>
              </a:r>
              <a:r>
                <a:rPr lang="en-US" altLang="zh-CN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？</a:t>
              </a:r>
              <a:endPara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endParaRPr>
            </a:p>
            <a:p>
              <a:pPr marL="0" indent="0">
                <a:buNone/>
              </a:pPr>
              <a:r>
                <a:rPr 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客户投诉到问题闭环，平均多少天？谁在推动？</a:t>
              </a:r>
              <a:endParaRPr lang="en-US" sz="1000" dirty="0"/>
            </a:p>
          </p:txBody>
        </p:sp>
      </p:grpSp>
      <p:grpSp>
        <p:nvGrpSpPr>
          <p:cNvPr id="38" name="组合 37"/>
          <p:cNvGrpSpPr/>
          <p:nvPr>
            <p:custDataLst>
              <p:tags r:id="rId16"/>
            </p:custDataLst>
          </p:nvPr>
        </p:nvGrpSpPr>
        <p:grpSpPr>
          <a:xfrm>
            <a:off x="609600" y="4145280"/>
            <a:ext cx="3474720" cy="1889760"/>
            <a:chOff x="960" y="6528"/>
            <a:chExt cx="5472" cy="2976"/>
          </a:xfrm>
        </p:grpSpPr>
        <p:sp>
          <p:nvSpPr>
            <p:cNvPr id="20" name="Shape 18"/>
            <p:cNvSpPr/>
            <p:nvPr>
              <p:custDataLst>
                <p:tags r:id="rId17"/>
              </p:custDataLst>
            </p:nvPr>
          </p:nvSpPr>
          <p:spPr>
            <a:xfrm>
              <a:off x="960" y="6528"/>
              <a:ext cx="5472" cy="2976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25400" dir="8100000" algn="bl" rotWithShape="0">
                <a:srgbClr val="000000">
                  <a:alpha val="8000"/>
                </a:srgbClr>
              </a:outerShdw>
            </a:effectLst>
          </p:spPr>
        </p:sp>
        <p:sp>
          <p:nvSpPr>
            <p:cNvPr id="21" name="Shape 19"/>
            <p:cNvSpPr/>
            <p:nvPr>
              <p:custDataLst>
                <p:tags r:id="rId18"/>
              </p:custDataLst>
            </p:nvPr>
          </p:nvSpPr>
          <p:spPr>
            <a:xfrm>
              <a:off x="960" y="6528"/>
              <a:ext cx="5472" cy="77"/>
            </a:xfrm>
            <a:prstGeom prst="rect">
              <a:avLst/>
            </a:prstGeom>
            <a:solidFill>
              <a:srgbClr val="F59E0B"/>
            </a:solidFill>
          </p:spPr>
        </p:sp>
        <p:sp>
          <p:nvSpPr>
            <p:cNvPr id="22" name="Text 20"/>
            <p:cNvSpPr/>
            <p:nvPr/>
          </p:nvSpPr>
          <p:spPr>
            <a:xfrm>
              <a:off x="1190" y="6816"/>
              <a:ext cx="4992" cy="6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865" b="1" dirty="0">
                  <a:solidFill>
                    <a:srgbClr val="111827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💰 财务</a:t>
              </a:r>
              <a:endParaRPr lang="en-US" sz="1400" dirty="0"/>
            </a:p>
          </p:txBody>
        </p:sp>
        <p:sp>
          <p:nvSpPr>
            <p:cNvPr id="23" name="Text 21"/>
            <p:cNvSpPr/>
            <p:nvPr>
              <p:custDataLst>
                <p:tags r:id="rId19"/>
              </p:custDataLst>
            </p:nvPr>
          </p:nvSpPr>
          <p:spPr>
            <a:xfrm>
              <a:off x="1190" y="7584"/>
              <a:ext cx="576" cy="57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400" dirty="0">
                  <a:solidFill>
                    <a:srgbClr val="F59E0B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«</a:t>
              </a:r>
              <a:endParaRPr lang="en-US" sz="1800" dirty="0"/>
            </a:p>
          </p:txBody>
        </p:sp>
        <p:sp>
          <p:nvSpPr>
            <p:cNvPr id="24" name="Text 22"/>
            <p:cNvSpPr/>
            <p:nvPr>
              <p:custDataLst>
                <p:tags r:id="rId20"/>
              </p:custDataLst>
            </p:nvPr>
          </p:nvSpPr>
          <p:spPr>
            <a:xfrm>
              <a:off x="1728" y="7680"/>
              <a:ext cx="4224" cy="1344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应收账款逾期后，财务和销售谁第一个知道，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信息</a:t>
              </a:r>
              <a:r>
                <a:rPr lang="en-US" altLang="zh-CN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、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角色如何协同</a:t>
              </a:r>
              <a:r>
                <a:rPr 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？</a:t>
              </a:r>
              <a:endParaRPr lang="en-US" sz="1000" dirty="0"/>
            </a:p>
          </p:txBody>
        </p:sp>
      </p:grpSp>
      <p:grpSp>
        <p:nvGrpSpPr>
          <p:cNvPr id="39" name="组合 38"/>
          <p:cNvGrpSpPr/>
          <p:nvPr>
            <p:custDataLst>
              <p:tags r:id="rId21"/>
            </p:custDataLst>
          </p:nvPr>
        </p:nvGrpSpPr>
        <p:grpSpPr>
          <a:xfrm>
            <a:off x="4389120" y="4145280"/>
            <a:ext cx="3474720" cy="1889760"/>
            <a:chOff x="6912" y="6528"/>
            <a:chExt cx="5472" cy="2976"/>
          </a:xfrm>
        </p:grpSpPr>
        <p:sp>
          <p:nvSpPr>
            <p:cNvPr id="25" name="Shape 23"/>
            <p:cNvSpPr/>
            <p:nvPr>
              <p:custDataLst>
                <p:tags r:id="rId22"/>
              </p:custDataLst>
            </p:nvPr>
          </p:nvSpPr>
          <p:spPr>
            <a:xfrm>
              <a:off x="6912" y="6528"/>
              <a:ext cx="5472" cy="2976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25400" dir="8100000" algn="bl" rotWithShape="0">
                <a:srgbClr val="000000">
                  <a:alpha val="8000"/>
                </a:srgbClr>
              </a:outerShdw>
            </a:effectLst>
          </p:spPr>
        </p:sp>
        <p:sp>
          <p:nvSpPr>
            <p:cNvPr id="26" name="Shape 24"/>
            <p:cNvSpPr/>
            <p:nvPr>
              <p:custDataLst>
                <p:tags r:id="rId23"/>
              </p:custDataLst>
            </p:nvPr>
          </p:nvSpPr>
          <p:spPr>
            <a:xfrm>
              <a:off x="6912" y="6528"/>
              <a:ext cx="5472" cy="77"/>
            </a:xfrm>
            <a:prstGeom prst="rect">
              <a:avLst/>
            </a:prstGeom>
            <a:solidFill>
              <a:srgbClr val="EF4444"/>
            </a:solidFill>
          </p:spPr>
        </p:sp>
        <p:sp>
          <p:nvSpPr>
            <p:cNvPr id="27" name="Text 25"/>
            <p:cNvSpPr/>
            <p:nvPr/>
          </p:nvSpPr>
          <p:spPr>
            <a:xfrm>
              <a:off x="7142" y="6816"/>
              <a:ext cx="4992" cy="6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865" b="1" dirty="0">
                  <a:solidFill>
                    <a:srgbClr val="111827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👥 HR</a:t>
              </a:r>
              <a:endParaRPr lang="en-US" sz="1400" dirty="0"/>
            </a:p>
          </p:txBody>
        </p:sp>
        <p:sp>
          <p:nvSpPr>
            <p:cNvPr id="28" name="Text 26"/>
            <p:cNvSpPr/>
            <p:nvPr>
              <p:custDataLst>
                <p:tags r:id="rId24"/>
              </p:custDataLst>
            </p:nvPr>
          </p:nvSpPr>
          <p:spPr>
            <a:xfrm>
              <a:off x="7142" y="7584"/>
              <a:ext cx="576" cy="57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400" dirty="0">
                  <a:solidFill>
                    <a:srgbClr val="EF4444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«</a:t>
              </a:r>
              <a:endParaRPr lang="en-US" sz="1800" dirty="0"/>
            </a:p>
          </p:txBody>
        </p:sp>
        <p:sp>
          <p:nvSpPr>
            <p:cNvPr id="29" name="Text 27"/>
            <p:cNvSpPr/>
            <p:nvPr>
              <p:custDataLst>
                <p:tags r:id="rId25"/>
              </p:custDataLst>
            </p:nvPr>
          </p:nvSpPr>
          <p:spPr>
            <a:xfrm>
              <a:off x="7680" y="7680"/>
              <a:ext cx="4224" cy="1344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为各岗位的能力沉淀提供辅导</a:t>
              </a:r>
              <a:r>
                <a:rPr lang="en-US" altLang="zh-CN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、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路径和工具</a:t>
              </a:r>
              <a:r>
                <a:rPr lang="en-US" altLang="zh-CN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？</a:t>
              </a:r>
              <a:endPara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endParaRPr>
            </a:p>
          </p:txBody>
        </p:sp>
      </p:grpSp>
      <p:grpSp>
        <p:nvGrpSpPr>
          <p:cNvPr id="40" name="组合 39"/>
          <p:cNvGrpSpPr/>
          <p:nvPr>
            <p:custDataLst>
              <p:tags r:id="rId26"/>
            </p:custDataLst>
          </p:nvPr>
        </p:nvGrpSpPr>
        <p:grpSpPr>
          <a:xfrm>
            <a:off x="8168640" y="4145280"/>
            <a:ext cx="3474720" cy="1889760"/>
            <a:chOff x="12864" y="6528"/>
            <a:chExt cx="5472" cy="2976"/>
          </a:xfrm>
        </p:grpSpPr>
        <p:sp>
          <p:nvSpPr>
            <p:cNvPr id="30" name="Shape 28"/>
            <p:cNvSpPr/>
            <p:nvPr>
              <p:custDataLst>
                <p:tags r:id="rId27"/>
              </p:custDataLst>
            </p:nvPr>
          </p:nvSpPr>
          <p:spPr>
            <a:xfrm>
              <a:off x="12864" y="6528"/>
              <a:ext cx="5472" cy="2976"/>
            </a:xfrm>
            <a:prstGeom prst="rect">
              <a:avLst/>
            </a:prstGeom>
            <a:solidFill>
              <a:srgbClr val="FFFFFF"/>
            </a:solidFill>
            <a:effectLst>
              <a:outerShdw blurRad="50800" dist="25400" dir="8100000" algn="bl" rotWithShape="0">
                <a:srgbClr val="000000">
                  <a:alpha val="8000"/>
                </a:srgbClr>
              </a:outerShdw>
            </a:effectLst>
          </p:spPr>
        </p:sp>
        <p:sp>
          <p:nvSpPr>
            <p:cNvPr id="31" name="Shape 29"/>
            <p:cNvSpPr/>
            <p:nvPr>
              <p:custDataLst>
                <p:tags r:id="rId28"/>
              </p:custDataLst>
            </p:nvPr>
          </p:nvSpPr>
          <p:spPr>
            <a:xfrm>
              <a:off x="12864" y="6528"/>
              <a:ext cx="5472" cy="77"/>
            </a:xfrm>
            <a:prstGeom prst="rect">
              <a:avLst/>
            </a:prstGeom>
            <a:solidFill>
              <a:srgbClr val="6B7280"/>
            </a:solidFill>
          </p:spPr>
        </p:sp>
        <p:sp>
          <p:nvSpPr>
            <p:cNvPr id="32" name="Text 30"/>
            <p:cNvSpPr/>
            <p:nvPr/>
          </p:nvSpPr>
          <p:spPr>
            <a:xfrm>
              <a:off x="13094" y="6816"/>
              <a:ext cx="4992" cy="67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865" b="1" dirty="0">
                  <a:solidFill>
                    <a:srgbClr val="111827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🖥 IT/行政</a:t>
              </a:r>
              <a:endParaRPr lang="en-US" sz="1400" dirty="0"/>
            </a:p>
          </p:txBody>
        </p:sp>
        <p:sp>
          <p:nvSpPr>
            <p:cNvPr id="33" name="Text 31"/>
            <p:cNvSpPr/>
            <p:nvPr>
              <p:custDataLst>
                <p:tags r:id="rId29"/>
              </p:custDataLst>
            </p:nvPr>
          </p:nvSpPr>
          <p:spPr>
            <a:xfrm>
              <a:off x="13094" y="7584"/>
              <a:ext cx="576" cy="57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400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«</a:t>
              </a:r>
              <a:endParaRPr lang="en-US" sz="1800" dirty="0"/>
            </a:p>
          </p:txBody>
        </p:sp>
        <p:sp>
          <p:nvSpPr>
            <p:cNvPr id="34" name="Text 32"/>
            <p:cNvSpPr/>
            <p:nvPr>
              <p:custDataLst>
                <p:tags r:id="rId30"/>
              </p:custDataLst>
            </p:nvPr>
          </p:nvSpPr>
          <p:spPr>
            <a:xfrm>
              <a:off x="13632" y="7680"/>
              <a:ext cx="4224" cy="1344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CRM/飞书/ERP数据打通，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历史经验</a:t>
              </a:r>
              <a:r>
                <a:rPr lang="en-US" altLang="zh-CN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、</a:t>
              </a:r>
              <a:r>
                <a:rPr lang="zh-CN" altLang="en-US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专家能力是否可复用</a:t>
              </a:r>
              <a:r>
                <a:rPr lang="en-US" altLang="zh-CN" sz="1335" dirty="0">
                  <a:solidFill>
                    <a:srgbClr val="6B7280"/>
                  </a:solidFill>
                  <a:latin typeface="微软雅黑" pitchFamily="34" charset="0"/>
                  <a:ea typeface="微软雅黑" pitchFamily="34" charset="-122"/>
                  <a:cs typeface="微软雅黑" pitchFamily="34" charset="-120"/>
                </a:rPr>
                <a:t>？</a:t>
              </a:r>
              <a:endPara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609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三件事 —— 最小可用化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53440" y="1219200"/>
            <a:ext cx="1048512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不谈宏大战略，</a:t>
            </a:r>
            <a:r>
              <a:rPr lang="zh-CN" altLang="en-US" sz="17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从小事</a:t>
            </a:r>
            <a:r>
              <a:rPr lang="zh-CN" altLang="en-US" sz="17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做起</a:t>
            </a:r>
            <a:endParaRPr lang="zh-CN" altLang="en-US" sz="1735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5" name="Shape 3"/>
          <p:cNvSpPr/>
          <p:nvPr>
            <p:custDataLst>
              <p:tags r:id="rId1"/>
            </p:custDataLst>
          </p:nvPr>
        </p:nvSpPr>
        <p:spPr>
          <a:xfrm>
            <a:off x="609600" y="1828800"/>
            <a:ext cx="3474720" cy="4267200"/>
          </a:xfrm>
          <a:prstGeom prst="rect">
            <a:avLst/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>
            <p:custDataLst>
              <p:tags r:id="rId2"/>
            </p:custDataLst>
          </p:nvPr>
        </p:nvSpPr>
        <p:spPr>
          <a:xfrm>
            <a:off x="609600" y="1828800"/>
            <a:ext cx="3474720" cy="60960"/>
          </a:xfrm>
          <a:prstGeom prst="rect">
            <a:avLst/>
          </a:prstGeom>
          <a:solidFill>
            <a:srgbClr val="10B981"/>
          </a:solidFill>
        </p:spPr>
      </p:sp>
      <p:sp>
        <p:nvSpPr>
          <p:cNvPr id="7" name="Shape 5"/>
          <p:cNvSpPr/>
          <p:nvPr>
            <p:custDataLst>
              <p:tags r:id="rId3"/>
            </p:custDataLst>
          </p:nvPr>
        </p:nvSpPr>
        <p:spPr>
          <a:xfrm>
            <a:off x="2042160" y="2072640"/>
            <a:ext cx="609600" cy="609600"/>
          </a:xfrm>
          <a:prstGeom prst="ellipse">
            <a:avLst/>
          </a:prstGeom>
          <a:solidFill>
            <a:srgbClr val="10B981"/>
          </a:solidFill>
        </p:spPr>
      </p:sp>
      <p:sp>
        <p:nvSpPr>
          <p:cNvPr id="8" name="Text 6"/>
          <p:cNvSpPr/>
          <p:nvPr>
            <p:custDataLst>
              <p:tags r:id="rId4"/>
            </p:custDataLst>
          </p:nvPr>
        </p:nvSpPr>
        <p:spPr>
          <a:xfrm>
            <a:off x="2042160" y="2072640"/>
            <a:ext cx="609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>
            <p:custDataLst>
              <p:tags r:id="rId5"/>
            </p:custDataLst>
          </p:nvPr>
        </p:nvSpPr>
        <p:spPr>
          <a:xfrm>
            <a:off x="731520" y="2865120"/>
            <a:ext cx="323088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35" b="1" dirty="0">
                <a:solidFill>
                  <a:srgbClr val="10B98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一条铁律</a:t>
            </a:r>
            <a:endParaRPr lang="en-US" sz="1600" dirty="0"/>
          </a:p>
        </p:txBody>
      </p:sp>
      <p:sp>
        <p:nvSpPr>
          <p:cNvPr id="10" name="Text 8"/>
          <p:cNvSpPr/>
          <p:nvPr>
            <p:custDataLst>
              <p:tags r:id="rId6"/>
            </p:custDataLst>
          </p:nvPr>
        </p:nvSpPr>
        <p:spPr>
          <a:xfrm>
            <a:off x="731520" y="3291840"/>
            <a:ext cx="323088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定义一个强制标准</a:t>
            </a:r>
            <a:endParaRPr lang="en-US" sz="1600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1" name="Text 9"/>
          <p:cNvSpPr/>
          <p:nvPr>
            <p:custDataLst>
              <p:tags r:id="rId7"/>
            </p:custDataLst>
          </p:nvPr>
        </p:nvSpPr>
        <p:spPr>
          <a:xfrm>
            <a:off x="755904" y="3779520"/>
            <a:ext cx="3169920" cy="2072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</a:t>
            </a:r>
            <a:r>
              <a:rPr lang="zh-CN" alt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销售</a:t>
            </a:r>
            <a:r>
              <a:rPr lang="en-US" altLang="zh-CN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：</a:t>
            </a:r>
            <a:r>
              <a:rPr lang="zh-CN" alt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收到客户需求</a:t>
            </a:r>
            <a:r>
              <a:rPr lang="en-US" altLang="zh-CN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xxh</a:t>
            </a:r>
            <a:r>
              <a:rPr lang="zh-CN" alt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内反馈</a:t>
            </a:r>
            <a:r>
              <a:rPr lang="en-US" altLang="zh-CN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（</a:t>
            </a:r>
            <a:r>
              <a:rPr lang="zh-CN" alt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协同</a:t>
            </a:r>
            <a:r>
              <a:rPr lang="en-US" altLang="zh-CN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\</a:t>
            </a:r>
            <a:r>
              <a:rPr lang="zh-CN" alt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订单</a:t>
            </a:r>
            <a:r>
              <a:rPr lang="en-US" altLang="zh-CN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\</a:t>
            </a:r>
            <a:r>
              <a:rPr lang="zh-CN" alt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飞书</a:t>
            </a:r>
            <a:r>
              <a:rPr lang="en-US" altLang="zh-CN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\</a:t>
            </a:r>
            <a:r>
              <a:rPr lang="zh-CN" alt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客诉</a:t>
            </a:r>
            <a:r>
              <a:rPr lang="en-US" altLang="zh-CN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......）</a:t>
            </a:r>
            <a:endParaRPr lang="en-US" sz="1200" dirty="0">
              <a:solidFill>
                <a:srgbClr val="111827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• </a:t>
            </a:r>
            <a:r>
              <a:rPr 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研发：收到需求 xxh 内回复评估结果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生产：物料到齐 xxh 内更新排期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财务：每月 xx 号出逾期清单</a:t>
            </a:r>
            <a:endParaRPr lang="en-US" sz="900" dirty="0"/>
          </a:p>
          <a:p>
            <a:pPr marL="0" indent="0">
              <a:buNone/>
            </a:pPr>
            <a:r>
              <a:rPr 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• 质量：每客诉一条追踪记录，xx</a:t>
            </a:r>
            <a:r>
              <a:rPr lang="zh-CN" alt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天内闭环</a:t>
            </a:r>
            <a:r>
              <a:rPr lang="en-US" altLang="zh-CN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r>
              <a:rPr lang="en-US" sz="12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不闭环不下线</a:t>
            </a:r>
            <a:endParaRPr lang="en-US" sz="1200" dirty="0">
              <a:solidFill>
                <a:srgbClr val="111827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endParaRPr lang="en-US" sz="900" dirty="0"/>
          </a:p>
          <a:p>
            <a:pPr marL="0" indent="0">
              <a:buNone/>
            </a:pPr>
            <a:r>
              <a:rPr lang="en-US" sz="900" dirty="0"/>
              <a:t>........</a:t>
            </a:r>
            <a:endParaRPr lang="en-US" sz="900" dirty="0"/>
          </a:p>
        </p:txBody>
      </p:sp>
      <p:sp>
        <p:nvSpPr>
          <p:cNvPr id="12" name="Shape 10"/>
          <p:cNvSpPr/>
          <p:nvPr>
            <p:custDataLst>
              <p:tags r:id="rId8"/>
            </p:custDataLst>
          </p:nvPr>
        </p:nvSpPr>
        <p:spPr>
          <a:xfrm>
            <a:off x="4389120" y="1828800"/>
            <a:ext cx="3474720" cy="4267200"/>
          </a:xfrm>
          <a:prstGeom prst="rect">
            <a:avLst/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>
            <p:custDataLst>
              <p:tags r:id="rId9"/>
            </p:custDataLst>
          </p:nvPr>
        </p:nvSpPr>
        <p:spPr>
          <a:xfrm>
            <a:off x="4389120" y="1828800"/>
            <a:ext cx="3474720" cy="609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4" name="Shape 12"/>
          <p:cNvSpPr/>
          <p:nvPr>
            <p:custDataLst>
              <p:tags r:id="rId10"/>
            </p:custDataLst>
          </p:nvPr>
        </p:nvSpPr>
        <p:spPr>
          <a:xfrm>
            <a:off x="5781675" y="2085340"/>
            <a:ext cx="609600" cy="609600"/>
          </a:xfrm>
          <a:prstGeom prst="ellipse">
            <a:avLst/>
          </a:prstGeom>
          <a:solidFill>
            <a:srgbClr val="3B82F6"/>
          </a:solidFill>
        </p:spPr>
      </p:sp>
      <p:sp>
        <p:nvSpPr>
          <p:cNvPr id="15" name="Text 13"/>
          <p:cNvSpPr/>
          <p:nvPr>
            <p:custDataLst>
              <p:tags r:id="rId11"/>
            </p:custDataLst>
          </p:nvPr>
        </p:nvSpPr>
        <p:spPr>
          <a:xfrm>
            <a:off x="5768975" y="2085340"/>
            <a:ext cx="609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</a:t>
            </a:r>
            <a:endParaRPr lang="en-US" sz="2200" dirty="0"/>
          </a:p>
        </p:txBody>
      </p:sp>
      <p:sp>
        <p:nvSpPr>
          <p:cNvPr id="16" name="Text 14"/>
          <p:cNvSpPr/>
          <p:nvPr>
            <p:custDataLst>
              <p:tags r:id="rId12"/>
            </p:custDataLst>
          </p:nvPr>
        </p:nvSpPr>
        <p:spPr>
          <a:xfrm>
            <a:off x="4511040" y="2865120"/>
            <a:ext cx="323088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一个会</a:t>
            </a:r>
            <a:endParaRPr lang="en-US" sz="1600" dirty="0"/>
          </a:p>
        </p:txBody>
      </p:sp>
      <p:sp>
        <p:nvSpPr>
          <p:cNvPr id="17" name="Text 15"/>
          <p:cNvSpPr/>
          <p:nvPr>
            <p:custDataLst>
              <p:tags r:id="rId13"/>
            </p:custDataLst>
          </p:nvPr>
        </p:nvSpPr>
        <p:spPr>
          <a:xfrm>
            <a:off x="4511040" y="3291840"/>
            <a:ext cx="323088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固定一个15分钟站会</a:t>
            </a:r>
            <a:endParaRPr lang="en-US" altLang="en-US" sz="1600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  <a:sym typeface="+mn-ea"/>
            </a:endParaRPr>
          </a:p>
        </p:txBody>
      </p:sp>
      <p:sp>
        <p:nvSpPr>
          <p:cNvPr id="19" name="Shape 17"/>
          <p:cNvSpPr/>
          <p:nvPr>
            <p:custDataLst>
              <p:tags r:id="rId14"/>
            </p:custDataLst>
          </p:nvPr>
        </p:nvSpPr>
        <p:spPr>
          <a:xfrm>
            <a:off x="8168640" y="1828800"/>
            <a:ext cx="3474720" cy="4267200"/>
          </a:xfrm>
          <a:prstGeom prst="rect">
            <a:avLst/>
          </a:prstGeom>
          <a:solidFill>
            <a:srgbClr val="FFFFFF"/>
          </a:solidFill>
          <a:effectLst>
            <a:outerShdw blurRad="152400" dist="508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>
            <p:custDataLst>
              <p:tags r:id="rId15"/>
            </p:custDataLst>
          </p:nvPr>
        </p:nvSpPr>
        <p:spPr>
          <a:xfrm>
            <a:off x="8168640" y="1828800"/>
            <a:ext cx="3474720" cy="60960"/>
          </a:xfrm>
          <a:prstGeom prst="rect">
            <a:avLst/>
          </a:prstGeom>
          <a:solidFill>
            <a:srgbClr val="0043C1"/>
          </a:solidFill>
        </p:spPr>
      </p:sp>
      <p:sp>
        <p:nvSpPr>
          <p:cNvPr id="21" name="Shape 19"/>
          <p:cNvSpPr/>
          <p:nvPr>
            <p:custDataLst>
              <p:tags r:id="rId16"/>
            </p:custDataLst>
          </p:nvPr>
        </p:nvSpPr>
        <p:spPr>
          <a:xfrm>
            <a:off x="9448800" y="2072640"/>
            <a:ext cx="609600" cy="609600"/>
          </a:xfrm>
          <a:prstGeom prst="ellipse">
            <a:avLst/>
          </a:prstGeom>
          <a:solidFill>
            <a:srgbClr val="0043C1"/>
          </a:solidFill>
        </p:spPr>
      </p:sp>
      <p:sp>
        <p:nvSpPr>
          <p:cNvPr id="22" name="Text 20"/>
          <p:cNvSpPr/>
          <p:nvPr>
            <p:custDataLst>
              <p:tags r:id="rId17"/>
            </p:custDataLst>
          </p:nvPr>
        </p:nvSpPr>
        <p:spPr>
          <a:xfrm>
            <a:off x="9448800" y="2072640"/>
            <a:ext cx="609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935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</a:t>
            </a:r>
            <a:endParaRPr lang="en-US" sz="2200" dirty="0"/>
          </a:p>
        </p:txBody>
      </p:sp>
      <p:sp>
        <p:nvSpPr>
          <p:cNvPr id="23" name="Text 21"/>
          <p:cNvSpPr/>
          <p:nvPr>
            <p:custDataLst>
              <p:tags r:id="rId18"/>
            </p:custDataLst>
          </p:nvPr>
        </p:nvSpPr>
        <p:spPr>
          <a:xfrm>
            <a:off x="8290560" y="2865120"/>
            <a:ext cx="323088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</a:t>
            </a:r>
            <a:r>
              <a:rPr lang="zh-CN" altLang="en-US" sz="21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对标</a:t>
            </a:r>
            <a:endParaRPr lang="en-US" sz="1600" dirty="0"/>
          </a:p>
        </p:txBody>
      </p:sp>
      <p:sp>
        <p:nvSpPr>
          <p:cNvPr id="24" name="Text 22"/>
          <p:cNvSpPr/>
          <p:nvPr>
            <p:custDataLst>
              <p:tags r:id="rId19"/>
            </p:custDataLst>
          </p:nvPr>
        </p:nvSpPr>
        <p:spPr>
          <a:xfrm>
            <a:off x="8290560" y="3291840"/>
            <a:ext cx="323088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zh-CN" altLang="en-US" sz="1600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站会纪要</a:t>
            </a:r>
            <a:endParaRPr lang="zh-CN" altLang="en-US" sz="1600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  <a:sym typeface="+mn-ea"/>
            </a:endParaRPr>
          </a:p>
        </p:txBody>
      </p:sp>
      <p:sp>
        <p:nvSpPr>
          <p:cNvPr id="25" name="Text 23"/>
          <p:cNvSpPr/>
          <p:nvPr>
            <p:custDataLst>
              <p:tags r:id="rId20"/>
            </p:custDataLst>
          </p:nvPr>
        </p:nvSpPr>
        <p:spPr>
          <a:xfrm>
            <a:off x="4541774" y="3779520"/>
            <a:ext cx="3169920" cy="2072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只谈一</a:t>
            </a:r>
            <a:r>
              <a:rPr lang="zh-CN" alt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个主题</a:t>
            </a: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：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"卡在部门之间的3个问题"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不汇报 · 不念PPT · 只解决问题</a:t>
            </a:r>
            <a:endParaRPr lang="en-US" sz="1600" dirty="0">
              <a:solidFill>
                <a:srgbClr val="111827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8" name="Text 16"/>
          <p:cNvSpPr/>
          <p:nvPr>
            <p:custDataLst>
              <p:tags r:id="rId21"/>
            </p:custDataLst>
          </p:nvPr>
        </p:nvSpPr>
        <p:spPr>
          <a:xfrm>
            <a:off x="8290814" y="3779520"/>
            <a:ext cx="3169920" cy="2072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zh-CN" alt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内容</a:t>
            </a: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只有三句话：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</a:t>
            </a:r>
            <a:r>
              <a:rPr lang="zh-CN" alt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交付内容</a:t>
            </a: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______"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</a:t>
            </a:r>
            <a:r>
              <a:rPr lang="zh-CN" alt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交付标准</a:t>
            </a: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______"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</a:t>
            </a:r>
            <a:r>
              <a:rPr lang="zh-CN" alt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交付时限</a:t>
            </a:r>
            <a:r>
              <a:rPr lang="en-US" altLang="zh-CN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 </a:t>
            </a: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______ "</a:t>
            </a:r>
            <a:endParaRPr lang="en-US" sz="1200" dirty="0"/>
          </a:p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两个人 · 一张纸 · 三句话</a:t>
            </a:r>
            <a:endParaRPr lang="en-US" sz="1600" dirty="0">
              <a:solidFill>
                <a:srgbClr val="111827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8" grpId="1"/>
      <p:bldP spid="9" grpId="1"/>
      <p:bldP spid="10" grpId="1"/>
      <p:bldP spid="11" grpId="1"/>
      <p:bldP spid="15" grpId="0"/>
      <p:bldP spid="16" grpId="0"/>
      <p:bldP spid="17" grpId="0"/>
      <p:bldP spid="25" grpId="0"/>
      <p:bldP spid="15" grpId="1"/>
      <p:bldP spid="16" grpId="1"/>
      <p:bldP spid="17" grpId="1"/>
      <p:bldP spid="25" grpId="1"/>
      <p:bldP spid="22" grpId="0"/>
      <p:bldP spid="23" grpId="0"/>
      <p:bldP spid="24" grpId="0"/>
      <p:bldP spid="18" grpId="0"/>
      <p:bldP spid="22" grpId="1"/>
      <p:bldP spid="23" grpId="1"/>
      <p:bldP spid="24" grpId="1"/>
      <p:bldP spid="1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609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第一条：铁律</a:t>
            </a:r>
            <a:endParaRPr lang="en-US" sz="3200" b="1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54075" y="1584960"/>
            <a:ext cx="10484485" cy="39014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14" name="Text 12"/>
          <p:cNvSpPr/>
          <p:nvPr/>
        </p:nvSpPr>
        <p:spPr>
          <a:xfrm>
            <a:off x="1041400" y="2621280"/>
            <a:ext cx="10086340" cy="1219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"每一条客诉必须有一条追踪记录，包含：</a:t>
            </a:r>
            <a:r>
              <a:rPr lang="zh-CN" altLang="en-US" sz="146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原因</a:t>
            </a:r>
            <a:r>
              <a:rPr lang="en-US" altLang="zh-CN" sz="146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、</a:t>
            </a:r>
            <a:r>
              <a:rPr lang="en-US" sz="146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处理人 + 处理方式 + 客户确认结果+</a:t>
            </a:r>
            <a:r>
              <a:rPr lang="zh-CN" altLang="en-US" sz="146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整改效果验收</a:t>
            </a:r>
            <a:r>
              <a:rPr lang="en-US" sz="1465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。不闭环不下线。"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53440" y="2011680"/>
            <a:ext cx="1048512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铁律的本质：把"靠自觉"变成"有标准"。每个部门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可以选一个高频发生的事情</a:t>
            </a:r>
            <a:r>
              <a:rPr lang="en-US" altLang="zh-CN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明确标准</a:t>
            </a:r>
            <a:r>
              <a:rPr lang="en-US" altLang="zh-CN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对自己</a:t>
            </a:r>
            <a:r>
              <a:rPr lang="en-US" altLang="zh-CN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、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部门内要讲清楚为什么这么定义</a:t>
            </a:r>
            <a:r>
              <a:rPr lang="en-US" altLang="zh-CN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然后把这个</a:t>
            </a: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定义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作为部门内</a:t>
            </a: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一个不可逾越的底线。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609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</a:t>
            </a:r>
            <a:r>
              <a:rPr lang="zh-CN" altLang="en-US" sz="3200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二</a:t>
            </a:r>
            <a:r>
              <a:rPr lang="en-US" sz="3200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条：一个会</a:t>
            </a:r>
            <a:endParaRPr lang="en-US" sz="3200" b="1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53440" y="1463040"/>
            <a:ext cx="10361295" cy="426720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Text 3"/>
          <p:cNvSpPr/>
          <p:nvPr/>
        </p:nvSpPr>
        <p:spPr>
          <a:xfrm>
            <a:off x="1097280" y="158496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3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跨部门 15 分钟站会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19200" y="219456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⏱  15 分钟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0" y="219456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站着开，不坐着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219200" y="280416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📋  只谈 3 件事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0" y="280416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部门间</a:t>
            </a:r>
            <a:r>
              <a:rPr lang="zh-CN" alt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协作达成经营目标最关键</a:t>
            </a:r>
            <a:r>
              <a:rPr lang="en-US" sz="1465" dirty="0">
                <a:solidFill>
                  <a:srgbClr val="93C5FD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  <a:sym typeface="+mn-ea"/>
              </a:rPr>
              <a:t>的3件事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19200" y="341376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🚫  不做汇报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57600" y="341376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不念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过程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讲卡点</a:t>
            </a:r>
            <a:endParaRPr lang="zh-CN" altLang="en-US" sz="1465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19200" y="402336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✅  只出行动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657600" y="402336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每件事必须有owner+时限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219200" y="4632960"/>
            <a:ext cx="24384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🔄  每周一次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57600" y="4632960"/>
            <a:ext cx="36576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固定时间，雷打不动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53440" y="5284470"/>
            <a:ext cx="10361295" cy="426720"/>
          </a:xfrm>
          <a:prstGeom prst="rect">
            <a:avLst/>
          </a:prstGeom>
          <a:gradFill>
            <a:gsLst>
              <a:gs pos="50000">
                <a:schemeClr val="accent2"/>
              </a:gs>
              <a:gs pos="0">
                <a:schemeClr val="accent2">
                  <a:lumMod val="25000"/>
                  <a:lumOff val="75000"/>
                </a:schemeClr>
              </a:gs>
              <a:gs pos="100000">
                <a:schemeClr val="accent2">
                  <a:lumMod val="85000"/>
                </a:schemeClr>
              </a:gs>
            </a:gsLst>
            <a:lin ang="5400000" scaled="1"/>
          </a:gra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好会 vs 差会的区别：有没有 owner + 有没有时限 + 下周来的时候能不能划掉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2192000" cy="6096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3" name="Text 1"/>
          <p:cNvSpPr/>
          <p:nvPr/>
        </p:nvSpPr>
        <p:spPr>
          <a:xfrm>
            <a:off x="853440" y="609600"/>
            <a:ext cx="9753600" cy="609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第</a:t>
            </a:r>
            <a:r>
              <a:rPr lang="zh-CN" altLang="en-US" sz="3200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</a:t>
            </a:r>
            <a:r>
              <a:rPr lang="en-US" sz="3200" b="1" dirty="0">
                <a:solidFill>
                  <a:schemeClr val="tx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条：对标</a:t>
            </a:r>
            <a:endParaRPr lang="en-US" sz="3200" b="1" dirty="0">
              <a:solidFill>
                <a:schemeClr val="tx1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53440" y="1463040"/>
            <a:ext cx="10485120" cy="1463040"/>
          </a:xfrm>
          <a:prstGeom prst="rect">
            <a:avLst/>
          </a:prstGeom>
          <a:solidFill>
            <a:srgbClr val="F3F4F6"/>
          </a:solidFill>
        </p:spPr>
      </p:sp>
      <p:sp>
        <p:nvSpPr>
          <p:cNvPr id="5" name="Text 3"/>
          <p:cNvSpPr/>
          <p:nvPr/>
        </p:nvSpPr>
        <p:spPr>
          <a:xfrm>
            <a:off x="1097280" y="1584960"/>
            <a:ext cx="48768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协同</a:t>
            </a:r>
            <a:r>
              <a:rPr lang="zh-CN" alt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举例</a:t>
            </a: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（两个部门之间）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19200" y="2072640"/>
            <a:ext cx="4267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甲方（研发部）：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219200" y="2377440"/>
            <a:ext cx="4267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"我收到客户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反馈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后，48小时内给出评估结果：</a:t>
            </a:r>
            <a:endParaRPr lang="en-US" sz="1335" dirty="0">
              <a:solidFill>
                <a:srgbClr val="6B7280"/>
              </a:solidFill>
              <a:latin typeface="微软雅黑" pitchFamily="34" charset="0"/>
              <a:ea typeface="微软雅黑" pitchFamily="34" charset="-122"/>
              <a:cs typeface="微软雅黑" pitchFamily="34" charset="-120"/>
            </a:endParaRPr>
          </a:p>
          <a:p>
            <a:pPr marL="0" indent="0">
              <a:buNone/>
            </a:pP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可行性分析</a:t>
            </a:r>
            <a:r>
              <a: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、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时间表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。"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339840" y="2072640"/>
            <a:ext cx="4267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b="1" dirty="0">
                <a:solidFill>
                  <a:srgbClr val="0043C1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乙方（销售部）：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339840" y="2377440"/>
            <a:ext cx="4267200" cy="5486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"我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收到市场调研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需求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后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，48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小时内按照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附带客户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需求（含客户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原话）、竞品信息、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市场容量的标准</a:t>
            </a:r>
            <a:r>
              <a:rPr lang="en-US" altLang="zh-CN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，</a:t>
            </a:r>
            <a:r>
              <a:rPr lang="zh-CN" alt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提交市场调研表</a:t>
            </a:r>
            <a:r>
              <a:rPr lang="en-US" sz="133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。"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53440" y="3291840"/>
            <a:ext cx="1048512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6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为什么是"两个人一张纸"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97280" y="3840480"/>
            <a:ext cx="97536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小契约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在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协同工作群内约定</a:t>
            </a: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的。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097280" y="4328160"/>
            <a:ext cx="975360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▸  1个月回顾一次</a:t>
            </a:r>
            <a:r>
              <a:rPr lang="zh-CN" alt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部门间协作</a:t>
            </a:r>
            <a:r>
              <a:rPr lang="en-US" sz="1465" dirty="0">
                <a:solidFill>
                  <a:srgbClr val="6B728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：做到没？对方满意吗？要不要改？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53440" y="5730240"/>
            <a:ext cx="10485120" cy="4267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对标解决了"谁应该</a:t>
            </a:r>
            <a:r>
              <a:rPr lang="zh-CN" alt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什么时候按什么标准</a:t>
            </a: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给我什么"这个最基础但最常</a:t>
            </a:r>
            <a:r>
              <a:rPr lang="en-US" sz="1735" b="1" dirty="0">
                <a:solidFill>
                  <a:srgbClr val="111827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battle的问题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28090" y="1536700"/>
            <a:ext cx="10323195" cy="30460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p>
            <a:r>
              <a:rPr lang="en-US" altLang="zh-CN" sz="1600"/>
              <a:t>SMART  ，</a:t>
            </a:r>
            <a:r>
              <a:rPr lang="zh-CN" altLang="en-US" sz="1600"/>
              <a:t>三句话怎么覆盖</a:t>
            </a:r>
            <a:r>
              <a:rPr lang="en-US" altLang="zh-CN" sz="1600"/>
              <a:t>？               </a:t>
            </a:r>
            <a:endParaRPr lang="en-US" altLang="zh-CN" sz="1600"/>
          </a:p>
          <a:p>
            <a:r>
              <a:rPr lang="en-US" altLang="zh-CN" sz="1600"/>
              <a:t>Specific</a:t>
            </a:r>
            <a:r>
              <a:rPr lang="zh-CN" altLang="en-US" sz="1600"/>
              <a:t>（具体）</a:t>
            </a:r>
            <a:r>
              <a:rPr lang="en-US" altLang="zh-CN" sz="1600"/>
              <a:t>："</a:t>
            </a:r>
            <a:r>
              <a:rPr lang="zh-CN" altLang="en-US" sz="1600"/>
              <a:t>我给你 </a:t>
            </a:r>
            <a:r>
              <a:rPr lang="en-US" altLang="zh-CN" sz="1600"/>
              <a:t>___"——</a:t>
            </a:r>
            <a:r>
              <a:rPr lang="zh-CN" altLang="en-US" sz="1600"/>
              <a:t>必须是具体交付物，不能是</a:t>
            </a:r>
            <a:r>
              <a:rPr lang="en-US" altLang="zh-CN" sz="1600"/>
              <a:t>"</a:t>
            </a:r>
            <a:r>
              <a:rPr lang="zh-CN" altLang="en-US" sz="1600"/>
              <a:t>我会配合</a:t>
            </a:r>
            <a:r>
              <a:rPr lang="en-US" altLang="zh-CN" sz="1600"/>
              <a:t>"                 </a:t>
            </a:r>
            <a:endParaRPr lang="en-US" altLang="zh-CN" sz="1600"/>
          </a:p>
          <a:p>
            <a:r>
              <a:rPr lang="en-US" altLang="zh-CN" sz="1600"/>
              <a:t>Time-bound</a:t>
            </a:r>
            <a:r>
              <a:rPr lang="zh-CN" altLang="en-US" sz="1600"/>
              <a:t>（时限）</a:t>
            </a:r>
            <a:r>
              <a:rPr lang="en-US" altLang="zh-CN" sz="1600"/>
              <a:t>：</a:t>
            </a:r>
            <a:r>
              <a:rPr lang="zh-CN" altLang="en-US" sz="1600"/>
              <a:t>强制</a:t>
            </a:r>
            <a:r>
              <a:rPr lang="zh-CN" altLang="en-US" sz="1600"/>
              <a:t>时限，没有时限就不能成立 </a:t>
            </a:r>
            <a:r>
              <a:rPr lang="en-US" altLang="zh-CN" sz="1600"/>
              <a:t>               </a:t>
            </a:r>
            <a:endParaRPr lang="en-US" altLang="zh-CN" sz="1600"/>
          </a:p>
          <a:p>
            <a:r>
              <a:rPr lang="en-US" altLang="zh-CN" sz="1600"/>
              <a:t>Measurable</a:t>
            </a:r>
            <a:r>
              <a:rPr lang="zh-CN" altLang="en-US" sz="1600"/>
              <a:t>（可衡量）</a:t>
            </a:r>
            <a:r>
              <a:rPr lang="en-US" altLang="zh-CN" sz="1600"/>
              <a:t>：</a:t>
            </a:r>
            <a:r>
              <a:rPr lang="zh-CN" altLang="en-US" sz="1600"/>
              <a:t>有或无</a:t>
            </a:r>
            <a:r>
              <a:rPr lang="en-US" altLang="zh-CN" sz="1600"/>
              <a:t>                 </a:t>
            </a:r>
            <a:endParaRPr lang="en-US" altLang="zh-CN" sz="1600"/>
          </a:p>
          <a:p>
            <a:r>
              <a:rPr lang="en-US" altLang="zh-CN" sz="1600"/>
              <a:t>                                                                                                      </a:t>
            </a:r>
            <a:endParaRPr lang="en-US" altLang="zh-CN" sz="1600"/>
          </a:p>
          <a:p>
            <a:r>
              <a:rPr lang="en-US" altLang="zh-CN" sz="1600"/>
              <a:t>     </a:t>
            </a:r>
            <a:r>
              <a:rPr lang="zh-CN" altLang="en-US" sz="1600"/>
              <a:t>在脑子里过一下 </a:t>
            </a:r>
            <a:r>
              <a:rPr lang="en-US" altLang="zh-CN" sz="1600"/>
              <a:t>A </a:t>
            </a:r>
            <a:r>
              <a:rPr lang="zh-CN" altLang="en-US" sz="1600"/>
              <a:t>和 </a:t>
            </a:r>
            <a:r>
              <a:rPr lang="en-US" altLang="zh-CN" sz="1600"/>
              <a:t>R</a:t>
            </a:r>
            <a:r>
              <a:rPr lang="zh-CN" altLang="en-US" sz="1600"/>
              <a:t>： </a:t>
            </a:r>
            <a:r>
              <a:rPr lang="en-US" altLang="zh-CN" sz="1600"/>
              <a:t>                                                   </a:t>
            </a:r>
            <a:endParaRPr lang="en-US" altLang="zh-CN" sz="1600"/>
          </a:p>
          <a:p>
            <a:r>
              <a:rPr lang="en-US" altLang="zh-CN" sz="1600"/>
              <a:t>                                                                                                      </a:t>
            </a:r>
            <a:endParaRPr lang="en-US" altLang="zh-CN" sz="1600"/>
          </a:p>
          <a:p>
            <a:r>
              <a:rPr lang="en-US" altLang="zh-CN" sz="1600"/>
              <a:t>     - Achievable</a:t>
            </a:r>
            <a:r>
              <a:rPr lang="zh-CN" altLang="en-US" sz="1600"/>
              <a:t>（能做到吗）：第一次</a:t>
            </a:r>
            <a:r>
              <a:rPr lang="zh-CN" altLang="en-US" sz="1600"/>
              <a:t>协作最容易翻车</a:t>
            </a:r>
            <a:r>
              <a:rPr lang="en-US" altLang="zh-CN" sz="1600"/>
              <a:t>——</a:t>
            </a:r>
            <a:r>
              <a:rPr lang="zh-CN" altLang="en-US" sz="1600"/>
              <a:t>信誓旦旦写</a:t>
            </a:r>
            <a:r>
              <a:rPr lang="en-US" altLang="zh-CN" sz="1600"/>
              <a:t>"72h</a:t>
            </a:r>
            <a:r>
              <a:rPr lang="zh-CN" altLang="en-US" sz="1600"/>
              <a:t>回复</a:t>
            </a:r>
            <a:r>
              <a:rPr lang="en-US" altLang="zh-CN" sz="1600"/>
              <a:t>"</a:t>
            </a:r>
            <a:r>
              <a:rPr lang="zh-CN" altLang="en-US" sz="1600"/>
              <a:t>，结果发现做不到，契约就废了。宁可写 </a:t>
            </a:r>
            <a:r>
              <a:rPr lang="en-US" altLang="zh-CN" sz="1600"/>
              <a:t>96h </a:t>
            </a:r>
            <a:r>
              <a:rPr lang="zh-CN" altLang="en-US" sz="1600"/>
              <a:t>但做到，别写 </a:t>
            </a:r>
            <a:r>
              <a:rPr lang="en-US" altLang="zh-CN" sz="1600"/>
              <a:t>24h </a:t>
            </a:r>
            <a:r>
              <a:rPr lang="zh-CN" altLang="en-US" sz="1600"/>
              <a:t>但失信。 </a:t>
            </a:r>
            <a:r>
              <a:rPr lang="en-US" altLang="zh-CN" sz="1600"/>
              <a:t>             </a:t>
            </a:r>
            <a:endParaRPr lang="en-US" altLang="zh-CN" sz="1600"/>
          </a:p>
          <a:p>
            <a:r>
              <a:rPr lang="en-US" altLang="zh-CN" sz="1600"/>
              <a:t>     </a:t>
            </a:r>
            <a:r>
              <a:rPr lang="zh-CN" altLang="en-US" sz="1600"/>
              <a:t>第一轮的关键不是</a:t>
            </a:r>
            <a:r>
              <a:rPr lang="en-US" altLang="zh-CN" sz="1600"/>
              <a:t>"</a:t>
            </a:r>
            <a:r>
              <a:rPr lang="zh-CN" altLang="en-US" sz="1600"/>
              <a:t>做多好</a:t>
            </a:r>
            <a:r>
              <a:rPr lang="en-US" altLang="zh-CN" sz="1600"/>
              <a:t>"</a:t>
            </a:r>
            <a:r>
              <a:rPr lang="zh-CN" altLang="en-US" sz="1600"/>
              <a:t>，是</a:t>
            </a:r>
            <a:r>
              <a:rPr lang="en-US" altLang="zh-CN" sz="1600"/>
              <a:t>"</a:t>
            </a:r>
            <a:r>
              <a:rPr lang="zh-CN" altLang="en-US" sz="1600"/>
              <a:t>能做到</a:t>
            </a:r>
            <a:r>
              <a:rPr lang="en-US" altLang="zh-CN" sz="1600"/>
              <a:t>"</a:t>
            </a:r>
            <a:r>
              <a:rPr lang="zh-CN" altLang="en-US" sz="1600"/>
              <a:t>。</a:t>
            </a:r>
            <a:r>
              <a:rPr lang="en-US" altLang="zh-CN" sz="1600"/>
              <a:t>                                                           </a:t>
            </a:r>
            <a:endParaRPr lang="en-US" altLang="zh-CN" sz="1600"/>
          </a:p>
          <a:p>
            <a:r>
              <a:rPr lang="en-US" altLang="zh-CN" sz="1600"/>
              <a:t>     - Relevant</a:t>
            </a:r>
            <a:r>
              <a:rPr lang="zh-CN" altLang="en-US" sz="1600"/>
              <a:t>（跟业务相关吗）：防止写成</a:t>
            </a:r>
            <a:r>
              <a:rPr lang="en-US" altLang="zh-CN" sz="1600"/>
              <a:t>"</a:t>
            </a:r>
            <a:r>
              <a:rPr lang="zh-CN" altLang="en-US" sz="1600"/>
              <a:t>我给你每天倒水</a:t>
            </a:r>
            <a:r>
              <a:rPr lang="en-US" altLang="zh-CN" sz="1600"/>
              <a:t>"</a:t>
            </a:r>
            <a:r>
              <a:rPr lang="zh-CN" altLang="en-US" sz="1600"/>
              <a:t>，要回部门间的信息</a:t>
            </a:r>
            <a:r>
              <a:rPr lang="en-US" altLang="zh-CN" sz="1600"/>
              <a:t>/</a:t>
            </a:r>
            <a:r>
              <a:rPr lang="zh-CN" altLang="en-US" sz="1600"/>
              <a:t>交付断点。 </a:t>
            </a:r>
            <a:r>
              <a:rPr lang="en-US" altLang="zh-CN" sz="1600"/>
              <a:t>           </a:t>
            </a:r>
            <a:endParaRPr lang="en-US" altLang="zh-CN" sz="1600"/>
          </a:p>
          <a:p>
            <a:endParaRPr lang="zh-CN" altLang="en-US" sz="16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1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2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3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4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5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6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7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8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19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1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2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3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4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5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6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7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8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29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1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2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3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4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5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6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7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38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39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1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2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3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4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5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6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7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8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49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0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1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2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3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4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5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6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7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8.xml><?xml version="1.0" encoding="utf-8"?>
<p:tagLst xmlns:p="http://schemas.openxmlformats.org/presentationml/2006/main">
  <p:tag name="KSO_WM_DIAGRAM_VIRTUALLY_FRAME" val="{&quot;height&quot;:336,&quot;left&quot;:48,&quot;top&quot;:144,&quot;width&quot;:868.8}"/>
</p:tagLst>
</file>

<file path=ppt/tags/tag59.xml><?xml version="1.0" encoding="utf-8"?>
<p:tagLst xmlns:p="http://schemas.openxmlformats.org/presentationml/2006/main">
  <p:tag name="commondata" val="eyJoZGlkIjoiYzg1NWE1NjIwZTU2MmY5YTYwOTA0ODIwZTJkODNmMjQifQ=="/>
  <p:tag name="resource_record_key" val="{&quot;13&quot;:[4722044]}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ags/tag9.xml><?xml version="1.0" encoding="utf-8"?>
<p:tagLst xmlns:p="http://schemas.openxmlformats.org/presentationml/2006/main">
  <p:tag name="KSO_WM_DIAGRAM_VIRTUALLY_FRAME" val="{&quot;height&quot;:321.6,&quot;left&quot;:48,&quot;top&quot;:153.6,&quot;width&quot;:868.8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2485</Words>
  <Application>WPS 表格</Application>
  <PresentationFormat>宽屏</PresentationFormat>
  <Paragraphs>240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微软雅黑</vt:lpstr>
      <vt:lpstr>汉仪旗黑</vt:lpstr>
      <vt:lpstr>微软雅黑</vt:lpstr>
      <vt:lpstr>微软雅黑</vt:lpstr>
      <vt:lpstr>宋体</vt:lpstr>
      <vt:lpstr>Arial Unicode MS</vt:lpstr>
      <vt:lpstr>Calibri</vt:lpstr>
      <vt:lpstr>Helvetica Neue</vt:lpstr>
      <vt:lpstr>汉仪书宋二KW</vt:lpstr>
      <vt:lpstr>Apple Color Emoji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刘新元</cp:lastModifiedBy>
  <cp:revision>265</cp:revision>
  <dcterms:created xsi:type="dcterms:W3CDTF">2026-07-29T10:21:39Z</dcterms:created>
  <dcterms:modified xsi:type="dcterms:W3CDTF">2026-07-29T10:21:39Z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2052-12.1.26026.26026</vt:lpwstr>
  </property>
  <property fmtid="{D5CDD505-2E9C-101B-9397-08002B2CF9AE}" pid="3" name="ICV">
    <vt:lpwstr>8573BCB6923D42279CB5714F059BC043_13</vt:lpwstr>
  </property>
</Properties>
</file>