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开场破冰：用一个跨部门信息断点的真实案例引入。不要从理论开始。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花瓣素材_常规内容-背景系列科技风蓝光线条背景_19435466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9525" y="0"/>
            <a:ext cx="12204000" cy="6865107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968375" y="2705100"/>
            <a:ext cx="10248265" cy="145478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altLang="zh-CN" sz="3800" dirty="0">
                <a:solidFill>
                  <a:schemeClr val="bg1"/>
                </a:solidFill>
              </a:rPr>
              <a:t>LTC</a:t>
            </a:r>
            <a:r>
              <a:rPr lang="zh-CN" altLang="en-US" sz="3800" dirty="0">
                <a:solidFill>
                  <a:schemeClr val="bg1"/>
                </a:solidFill>
              </a:rPr>
              <a:t>的理论基础与“最小可用”实践</a:t>
            </a:r>
            <a:endParaRPr lang="zh-CN" altLang="en-US" sz="3800" dirty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8282940" y="6003290"/>
            <a:ext cx="3908425" cy="575945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p>
            <a:pPr lvl="0" indent="0" algn="l" defTabSz="720090" fontAlgn="auto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SzPct val="50000"/>
              <a:buFont typeface="Wingdings" panose="05000000000000000000" pitchFamily="2" charset="2"/>
              <a:buNone/>
            </a:pPr>
            <a:r>
              <a:rPr lang="zh-CN" altLang="en-US" sz="1500" b="1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+mn-ea"/>
                <a:cs typeface="+mn-ea"/>
                <a:sym typeface="+mn-ea"/>
              </a:rPr>
              <a:t>守护生命健康·缔造美好生活</a:t>
            </a:r>
            <a:endParaRPr lang="zh-CN" altLang="en-US" sz="1500" b="1" spc="600" dirty="0">
              <a:solidFill>
                <a:schemeClr val="bg1"/>
              </a:solidFill>
              <a:effectLst>
                <a:reflection blurRad="12700" stA="18000" endPos="45500" dist="38100" dir="5400000" sy="-100000" algn="bl" rotWithShape="0"/>
              </a:effectLst>
              <a:latin typeface="+mn-ea"/>
              <a:cs typeface="+mn-ea"/>
              <a:sym typeface="+mn-ea"/>
            </a:endParaRPr>
          </a:p>
        </p:txBody>
      </p:sp>
      <p:pic>
        <p:nvPicPr>
          <p:cNvPr id="13" name="图片 12" descr="00712ed69db425d3a1b89a6c482356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14630" y="160655"/>
            <a:ext cx="2003425" cy="7848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参考：销售部做了什么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1371600"/>
            <a:ext cx="7863840" cy="9601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6" name="Shape 4"/>
          <p:cNvSpPr/>
          <p:nvPr/>
        </p:nvSpPr>
        <p:spPr>
          <a:xfrm>
            <a:off x="640080" y="1371600"/>
            <a:ext cx="54864" cy="96012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7" name="Text 5"/>
          <p:cNvSpPr/>
          <p:nvPr/>
        </p:nvSpPr>
        <p:spPr>
          <a:xfrm>
            <a:off x="914400" y="1444752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📊 销售工作台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200400" y="1444752"/>
            <a:ext cx="274320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六大看板（KPI/客户/订单/客诉/商机/Copilot）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飞书应用，手机可用。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数据自动刷新，不再等Excel。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126480" y="1444752"/>
            <a:ext cx="219456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销售部的一条铁律：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"CRM里必须记录产品、竞品、客户原话"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640080" y="2468880"/>
            <a:ext cx="7863840" cy="9601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1" name="Shape 9"/>
          <p:cNvSpPr/>
          <p:nvPr/>
        </p:nvSpPr>
        <p:spPr>
          <a:xfrm>
            <a:off x="640080" y="2468880"/>
            <a:ext cx="54864" cy="96012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12" name="Text 10"/>
          <p:cNvSpPr/>
          <p:nvPr/>
        </p:nvSpPr>
        <p:spPr>
          <a:xfrm>
            <a:off x="914400" y="2542032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🤖 AI Copilot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200400" y="2542032"/>
            <a:ext cx="274320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访前准备中心：搜索客户→一键生成拜访卡。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知识飞轮：每一次拜访沉淀为团队知识。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126480" y="2542032"/>
            <a:ext cx="219456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对标研发部：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"你给我技术参数72h内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我给你客户技术需求反馈"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40080" y="3566160"/>
            <a:ext cx="7863840" cy="9601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6" name="Shape 14"/>
          <p:cNvSpPr/>
          <p:nvPr/>
        </p:nvSpPr>
        <p:spPr>
          <a:xfrm>
            <a:off x="640080" y="3566160"/>
            <a:ext cx="54864" cy="96012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17" name="Text 15"/>
          <p:cNvSpPr/>
          <p:nvPr/>
        </p:nvSpPr>
        <p:spPr>
          <a:xfrm>
            <a:off x="914400" y="3639312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📱 飞书联动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00400" y="3639312"/>
            <a:ext cx="274320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顺丰派送自动弹窗通知。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客诉实时提醒。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订单进度透明化。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126480" y="3639312"/>
            <a:ext cx="219456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一个会：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每周一早上15分钟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只看"卡在跨部门的3个商机"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0080" y="4572000"/>
            <a:ext cx="78638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每个部门都会有自己的一套——关键是"自己定义的"。销售工作台只是其中一个可能性。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731520" y="1097280"/>
            <a:ext cx="731520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LTC 不是什么高深的学问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31520" y="173736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就是把每个部门串起来，让信息不再断在部门之间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731520" y="2331720"/>
            <a:ext cx="1645920" cy="2286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6" name="Text 4"/>
          <p:cNvSpPr/>
          <p:nvPr/>
        </p:nvSpPr>
        <p:spPr>
          <a:xfrm>
            <a:off x="731520" y="2743200"/>
            <a:ext cx="731520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59E0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今天回去：找一个人 · 签一张纸 · 定一个会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31520" y="329184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三个月后我们再看看——哪些铁律坚持了，哪些协同变顺了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31520" y="411480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谢谢大家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31520" y="452628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刘新元  |  2026年8月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先看一件事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188720"/>
            <a:ext cx="7863840" cy="256032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5" name="Shape 3"/>
          <p:cNvSpPr/>
          <p:nvPr/>
        </p:nvSpPr>
        <p:spPr>
          <a:xfrm>
            <a:off x="640080" y="1188720"/>
            <a:ext cx="54864" cy="2560320"/>
          </a:xfrm>
          <a:prstGeom prst="rect">
            <a:avLst/>
          </a:prstGeom>
          <a:solidFill>
            <a:srgbClr val="EF4444"/>
          </a:solidFill>
        </p:spPr>
      </p:sp>
      <p:sp>
        <p:nvSpPr>
          <p:cNvPr id="6" name="Text 4"/>
          <p:cNvSpPr/>
          <p:nvPr/>
        </p:nvSpPr>
        <p:spPr>
          <a:xfrm>
            <a:off x="914400" y="128016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一个真实订单的信息旅程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97280" y="1691640"/>
            <a:ext cx="68580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 销售下单 → 邮件发给商务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97280" y="1965960"/>
            <a:ext cx="68580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2. 商务录入 → Excel 手动传生产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097280" y="2240280"/>
            <a:ext cx="68580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3. 生产排期 → 缺原料，通知采购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097280" y="2514600"/>
            <a:ext cx="68580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4. 采购下单 → 供应商发货，无人跟踪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097280" y="2788920"/>
            <a:ext cx="68580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5. 生产完成 → 通知仓库，仓库等发货单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097280" y="3063240"/>
            <a:ext cx="68580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6. 物流发出 → 销售不知道哪天到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097280" y="3337560"/>
            <a:ext cx="68580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7. 客户催货 → 销售问商务 → 商务问生产 → 生产问仓库 → 仓库查物流……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40080" y="4023360"/>
            <a:ext cx="78638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F44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7个环节 · 5个部门 · 0个人知道全貌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0080" y="4434840"/>
            <a:ext cx="78638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这就是今天要解决的问题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LTC 是什么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" y="1097280"/>
            <a:ext cx="786384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Lead to Cash：从线索到现金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645920"/>
            <a:ext cx="786384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不是销售流程，是把全公司的人、财、物串成一条以客户为中心的业务流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377440"/>
            <a:ext cx="2560320" cy="201168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7" name="Text 5"/>
          <p:cNvSpPr/>
          <p:nvPr/>
        </p:nvSpPr>
        <p:spPr>
          <a:xfrm>
            <a:off x="640080" y="2423160"/>
            <a:ext cx="256032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731520" y="2926080"/>
            <a:ext cx="23774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线索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Lead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31520" y="3337560"/>
            <a:ext cx="23774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谁发现了客户需求？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信息怎么传进来的？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474720" y="2377440"/>
            <a:ext cx="2560320" cy="201168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1" name="Text 9"/>
          <p:cNvSpPr/>
          <p:nvPr/>
        </p:nvSpPr>
        <p:spPr>
          <a:xfrm>
            <a:off x="3474720" y="2423160"/>
            <a:ext cx="256032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3B82F6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3566160" y="2926080"/>
            <a:ext cx="23774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机会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To Cash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566160" y="3337560"/>
            <a:ext cx="23774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谁负责推进？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研发+生产+质量怎么跟上？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309360" y="2377440"/>
            <a:ext cx="2560320" cy="201168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5" name="Text 13"/>
          <p:cNvSpPr/>
          <p:nvPr/>
        </p:nvSpPr>
        <p:spPr>
          <a:xfrm>
            <a:off x="6309360" y="2423160"/>
            <a:ext cx="256032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C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6400800" y="2926080"/>
            <a:ext cx="23774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现金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Cash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00800" y="3337560"/>
            <a:ext cx="23774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谁在盯回款？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问题来了谁第一个响应？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40080" y="4617720"/>
            <a:ext cx="78638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华为三大主流程同根：IPD（研发） + LTC（销售到回款） + ITR（客诉闭环）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你的部门在哪个位置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78638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每个部门回答一个问题：在从线索到回款的全链条中，我贡献了什么？我的信息断点在哪里？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06040" cy="141732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463040"/>
            <a:ext cx="2606040" cy="36576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7" name="Text 5"/>
          <p:cNvSpPr/>
          <p:nvPr/>
        </p:nvSpPr>
        <p:spPr>
          <a:xfrm>
            <a:off x="566928" y="1600200"/>
            <a:ext cx="23774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🧪 研发/产品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66928" y="1965960"/>
            <a:ext cx="2743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B82F6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«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22960" y="2011680"/>
            <a:ext cx="201168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销售拿回来的需求，多久能变成可测试的样品？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291840" y="1463040"/>
            <a:ext cx="2606040" cy="141732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91840" y="1463040"/>
            <a:ext cx="2606040" cy="36576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12" name="Text 10"/>
          <p:cNvSpPr/>
          <p:nvPr/>
        </p:nvSpPr>
        <p:spPr>
          <a:xfrm>
            <a:off x="3401568" y="1600200"/>
            <a:ext cx="23774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🏭 生产/供应链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401568" y="1965960"/>
            <a:ext cx="2743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«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657600" y="2011680"/>
            <a:ext cx="201168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合同签了到货发出，中间有多少个等人催的环节？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126480" y="1463040"/>
            <a:ext cx="2606040" cy="141732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126480" y="1463040"/>
            <a:ext cx="2606040" cy="36576"/>
          </a:xfrm>
          <a:prstGeom prst="rect">
            <a:avLst/>
          </a:prstGeom>
          <a:solidFill>
            <a:srgbClr val="10B981"/>
          </a:solidFill>
        </p:spPr>
      </p:sp>
      <p:sp>
        <p:nvSpPr>
          <p:cNvPr id="17" name="Text 15"/>
          <p:cNvSpPr/>
          <p:nvPr/>
        </p:nvSpPr>
        <p:spPr>
          <a:xfrm>
            <a:off x="6236208" y="1600200"/>
            <a:ext cx="23774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🔬 质量/QC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236208" y="1965960"/>
            <a:ext cx="2743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«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492240" y="2011680"/>
            <a:ext cx="201168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客户投诉到问题闭环，平均多少天？谁在推动？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57200" y="3108960"/>
            <a:ext cx="2606040" cy="141732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57200" y="3108960"/>
            <a:ext cx="2606040" cy="36576"/>
          </a:xfrm>
          <a:prstGeom prst="rect">
            <a:avLst/>
          </a:prstGeom>
          <a:solidFill>
            <a:srgbClr val="F59E0B"/>
          </a:solidFill>
        </p:spPr>
      </p:sp>
      <p:sp>
        <p:nvSpPr>
          <p:cNvPr id="22" name="Text 20"/>
          <p:cNvSpPr/>
          <p:nvPr/>
        </p:nvSpPr>
        <p:spPr>
          <a:xfrm>
            <a:off x="566928" y="3246120"/>
            <a:ext cx="23774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💰 财务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66928" y="3611880"/>
            <a:ext cx="2743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59E0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«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822960" y="3657600"/>
            <a:ext cx="201168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应收账款逾期后，财务和销售谁第一个知道？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291840" y="3108960"/>
            <a:ext cx="2606040" cy="141732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91840" y="3108960"/>
            <a:ext cx="2606040" cy="36576"/>
          </a:xfrm>
          <a:prstGeom prst="rect">
            <a:avLst/>
          </a:prstGeom>
          <a:solidFill>
            <a:srgbClr val="EF4444"/>
          </a:solidFill>
        </p:spPr>
      </p:sp>
      <p:sp>
        <p:nvSpPr>
          <p:cNvPr id="27" name="Text 25"/>
          <p:cNvSpPr/>
          <p:nvPr/>
        </p:nvSpPr>
        <p:spPr>
          <a:xfrm>
            <a:off x="3401568" y="3246120"/>
            <a:ext cx="23774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👥 HR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3401568" y="3611880"/>
            <a:ext cx="2743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EF44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«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3657600" y="3657600"/>
            <a:ext cx="201168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铁三角需要的人配齐了吗？离职交接时知识留下了吗？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126480" y="3108960"/>
            <a:ext cx="2606040" cy="141732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126480" y="3108960"/>
            <a:ext cx="2606040" cy="36576"/>
          </a:xfrm>
          <a:prstGeom prst="rect">
            <a:avLst/>
          </a:prstGeom>
          <a:solidFill>
            <a:srgbClr val="6B7280"/>
          </a:solidFill>
        </p:spPr>
      </p:sp>
      <p:sp>
        <p:nvSpPr>
          <p:cNvPr id="32" name="Text 30"/>
          <p:cNvSpPr/>
          <p:nvPr/>
        </p:nvSpPr>
        <p:spPr>
          <a:xfrm>
            <a:off x="6236208" y="3246120"/>
            <a:ext cx="23774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🖥 IT/行政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6236208" y="3611880"/>
            <a:ext cx="2743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«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6492240" y="3657600"/>
            <a:ext cx="201168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CRM/飞书/ERP数据打通了吗？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三件事 —— 最小可用化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78638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不谈宏大战略，只看每个部门能不能先做到这三件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2606040" cy="3200400"/>
          </a:xfrm>
          <a:prstGeom prst="rect">
            <a:avLst/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371600"/>
            <a:ext cx="2606040" cy="45720"/>
          </a:xfrm>
          <a:prstGeom prst="rect">
            <a:avLst/>
          </a:prstGeom>
          <a:solidFill>
            <a:srgbClr val="10B981"/>
          </a:solidFill>
        </p:spPr>
      </p:sp>
      <p:sp>
        <p:nvSpPr>
          <p:cNvPr id="7" name="Shape 5"/>
          <p:cNvSpPr/>
          <p:nvPr/>
        </p:nvSpPr>
        <p:spPr>
          <a:xfrm>
            <a:off x="1417320" y="1554480"/>
            <a:ext cx="457200" cy="457200"/>
          </a:xfrm>
          <a:prstGeom prst="ellipse">
            <a:avLst/>
          </a:prstGeom>
          <a:solidFill>
            <a:srgbClr val="10B981"/>
          </a:solidFill>
        </p:spPr>
      </p:sp>
      <p:sp>
        <p:nvSpPr>
          <p:cNvPr id="8" name="Text 6"/>
          <p:cNvSpPr/>
          <p:nvPr/>
        </p:nvSpPr>
        <p:spPr>
          <a:xfrm>
            <a:off x="1417320" y="1554480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48640" y="2148840"/>
            <a:ext cx="242316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一条铁律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48640" y="2468880"/>
            <a:ext cx="24231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定义一个强制标准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66928" y="2834640"/>
            <a:ext cx="2377440" cy="1554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研发：收到需求 72h 内回复评估结果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生产：物料到齐 24h 内更新排期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财务：每月 5 号出逾期清单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质量：每客诉一条追踪记录，不闭环不下线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291840" y="1371600"/>
            <a:ext cx="2606040" cy="3200400"/>
          </a:xfrm>
          <a:prstGeom prst="rect">
            <a:avLst/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91840" y="1371600"/>
            <a:ext cx="2606040" cy="4572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14" name="Shape 12"/>
          <p:cNvSpPr/>
          <p:nvPr/>
        </p:nvSpPr>
        <p:spPr>
          <a:xfrm>
            <a:off x="4251960" y="1554480"/>
            <a:ext cx="457200" cy="457200"/>
          </a:xfrm>
          <a:prstGeom prst="ellipse">
            <a:avLst/>
          </a:prstGeom>
          <a:solidFill>
            <a:srgbClr val="3B82F6"/>
          </a:solidFill>
        </p:spPr>
      </p:sp>
      <p:sp>
        <p:nvSpPr>
          <p:cNvPr id="15" name="Text 13"/>
          <p:cNvSpPr/>
          <p:nvPr/>
        </p:nvSpPr>
        <p:spPr>
          <a:xfrm>
            <a:off x="4251960" y="1554480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3383280" y="2148840"/>
            <a:ext cx="242316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B82F6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一对标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383280" y="2468880"/>
            <a:ext cx="24231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找一个上下游签协同契约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401568" y="2834640"/>
            <a:ext cx="2377440" cy="1554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格式只有三句话：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"我给你 ______"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"你给我 ______"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"______ 天内"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两个人 · 一张纸 · 三句话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126480" y="1371600"/>
            <a:ext cx="2606040" cy="3200400"/>
          </a:xfrm>
          <a:prstGeom prst="rect">
            <a:avLst/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126480" y="1371600"/>
            <a:ext cx="2606040" cy="4572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21" name="Shape 19"/>
          <p:cNvSpPr/>
          <p:nvPr/>
        </p:nvSpPr>
        <p:spPr>
          <a:xfrm>
            <a:off x="7086600" y="1554480"/>
            <a:ext cx="457200" cy="457200"/>
          </a:xfrm>
          <a:prstGeom prst="ellipse">
            <a:avLst/>
          </a:prstGeom>
          <a:solidFill>
            <a:srgbClr val="0043C1"/>
          </a:solidFill>
        </p:spPr>
      </p:sp>
      <p:sp>
        <p:nvSpPr>
          <p:cNvPr id="22" name="Text 20"/>
          <p:cNvSpPr/>
          <p:nvPr/>
        </p:nvSpPr>
        <p:spPr>
          <a:xfrm>
            <a:off x="7086600" y="1554480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6217920" y="2148840"/>
            <a:ext cx="242316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一个会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217920" y="2468880"/>
            <a:ext cx="24231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固定一个15分钟站会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236208" y="2834640"/>
            <a:ext cx="2377440" cy="1554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只谈一件事：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"卡在部门之间的3个问题"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不汇报 · 不念PPT · 只解决问题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第一条：铁律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188720"/>
            <a:ext cx="3657600" cy="292608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5" name="Text 3"/>
          <p:cNvSpPr/>
          <p:nvPr/>
        </p:nvSpPr>
        <p:spPr>
          <a:xfrm>
            <a:off x="822960" y="1280160"/>
            <a:ext cx="3200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F44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反面教材（真实案例）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1691640"/>
            <a:ext cx="3200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2025年某大客户投诉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822960" y="2011680"/>
            <a:ext cx="3200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销售在CRM写了"已处理"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22960" y="2331720"/>
            <a:ext cx="3200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但没写：谁处理的、怎么处理的、客户接受吗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822960" y="2651760"/>
            <a:ext cx="3200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F44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结果是：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2971800"/>
            <a:ext cx="3200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F44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3个月后同一个问题复发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3291840"/>
            <a:ext cx="3200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F44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客户差点丢。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846320" y="1188720"/>
            <a:ext cx="3657600" cy="292608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3" name="Text 11"/>
          <p:cNvSpPr/>
          <p:nvPr/>
        </p:nvSpPr>
        <p:spPr>
          <a:xfrm>
            <a:off x="5029200" y="1280160"/>
            <a:ext cx="3200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一条铁律改掉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029200" y="1691640"/>
            <a:ext cx="320040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"每一条客诉必须有一条追踪记录，包含：处理人 + 处理方式 + 客户确认结果。不闭环不下线。"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0" y="2743200"/>
            <a:ext cx="320040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结果：客诉闭环率从 40% 提升到 90%，平均处理时间从 4 天降到 1 天。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40080" y="4343400"/>
            <a:ext cx="78638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铁律的本质：把"靠自觉"变成"有标准"。每个部门定义一个不可逾越的底线。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B82F6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第二条：对标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097280"/>
            <a:ext cx="7863840" cy="109728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5" name="Text 3"/>
          <p:cNvSpPr/>
          <p:nvPr/>
        </p:nvSpPr>
        <p:spPr>
          <a:xfrm>
            <a:off x="822960" y="1188720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协同契约模板（两个部门之间）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914400" y="1554480"/>
            <a:ext cx="3200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甲方（研发部）：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14400" y="1783080"/>
            <a:ext cx="3200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"我收到销售部的客户需求后，72小时内给出评估结果。"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754880" y="1554480"/>
            <a:ext cx="3200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乙方（销售部）：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754880" y="1783080"/>
            <a:ext cx="3200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"我提交需求时，附带客户原话、竞品信息、期望时限。"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2468880"/>
            <a:ext cx="78638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为什么是"两个人一张纸"而不是"大制度"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2960" y="288036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大制度写了没人看。小契约两个人自己签的，签了就是自己的。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22960" y="324612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三个月回顾一次：做到没？对方满意吗？要不要改？→ 活的契约。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22960" y="361188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先试点：选一对最常吵架的部门，签第一份。其他人看到效果自然跟上。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40080" y="4297680"/>
            <a:ext cx="78638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对标解决了"谁应该给我什么"这个最基础但最常断的问题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第三条：一个会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097280"/>
            <a:ext cx="5029200" cy="320040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5" name="Text 3"/>
          <p:cNvSpPr/>
          <p:nvPr/>
        </p:nvSpPr>
        <p:spPr>
          <a:xfrm>
            <a:off x="822960" y="118872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跨部门 15 分钟站会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14400" y="164592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⏱  15 分钟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743200" y="164592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站着开，不坐着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210312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📋  只谈 3 件事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743200" y="210312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卡在部门之间的事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14400" y="256032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🚫  不做汇报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743200" y="256032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不念PPT不讲成绩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14400" y="301752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✅  只出行动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743200" y="301752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每件事必须有owner+时限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14400" y="347472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🔄  每周一次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743200" y="347472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固定时间，雷打不动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43600" y="1097280"/>
            <a:ext cx="2926080" cy="3200400"/>
          </a:xfrm>
          <a:prstGeom prst="rect">
            <a:avLst/>
          </a:prstGeom>
          <a:solidFill>
            <a:srgbClr val="0A1628"/>
          </a:solidFill>
        </p:spPr>
      </p:sp>
      <p:sp>
        <p:nvSpPr>
          <p:cNvPr id="17" name="Text 15"/>
          <p:cNvSpPr/>
          <p:nvPr/>
        </p:nvSpPr>
        <p:spPr>
          <a:xfrm>
            <a:off x="6126480" y="1280160"/>
            <a:ext cx="25603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大多数人开的会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126480" y="173736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1.5 小时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126480" y="210312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汇报近况 ×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126480" y="246888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各部门念一遍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126480" y="283464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F44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问题：没了？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126480" y="320040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F44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回去再想想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126480" y="356616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下周继续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40080" y="4572000"/>
            <a:ext cx="78638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好会 vs 差会的区别：有没有 owner + 有没有时限 + 下周来的时候能不能划掉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731520" y="731520"/>
            <a:ext cx="731520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现在轮到你们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31520" y="137160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分组任务（30分钟）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731520" y="1920240"/>
            <a:ext cx="7680960" cy="777240"/>
          </a:xfrm>
          <a:prstGeom prst="rect">
            <a:avLst/>
          </a:prstGeom>
          <a:solidFill>
            <a:srgbClr val="1A2744"/>
          </a:solidFill>
        </p:spPr>
      </p:sp>
      <p:sp>
        <p:nvSpPr>
          <p:cNvPr id="6" name="Text 4"/>
          <p:cNvSpPr/>
          <p:nvPr/>
        </p:nvSpPr>
        <p:spPr>
          <a:xfrm>
            <a:off x="914400" y="2029968"/>
            <a:ext cx="45720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📝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463040" y="201168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写出你部门的一条铁律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463040" y="233172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一个不可逾越的标准，写在白板上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731520" y="2834640"/>
            <a:ext cx="7680960" cy="777240"/>
          </a:xfrm>
          <a:prstGeom prst="rect">
            <a:avLst/>
          </a:prstGeom>
          <a:solidFill>
            <a:srgbClr val="1A2744"/>
          </a:solidFill>
        </p:spPr>
      </p:sp>
      <p:sp>
        <p:nvSpPr>
          <p:cNvPr id="10" name="Text 8"/>
          <p:cNvSpPr/>
          <p:nvPr/>
        </p:nvSpPr>
        <p:spPr>
          <a:xfrm>
            <a:off x="914400" y="2944368"/>
            <a:ext cx="45720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🤝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1463040" y="292608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找一个上下游，签一份协同契约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463040" y="324612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"我给你___ / 你给我___ / ___天内"三句话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31520" y="3749040"/>
            <a:ext cx="7680960" cy="777240"/>
          </a:xfrm>
          <a:prstGeom prst="rect">
            <a:avLst/>
          </a:prstGeom>
          <a:solidFill>
            <a:srgbClr val="1A2744"/>
          </a:solidFill>
        </p:spPr>
      </p:sp>
      <p:sp>
        <p:nvSpPr>
          <p:cNvPr id="14" name="Text 12"/>
          <p:cNvSpPr/>
          <p:nvPr/>
        </p:nvSpPr>
        <p:spPr>
          <a:xfrm>
            <a:off x="914400" y="3858768"/>
            <a:ext cx="45720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📅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1463040" y="384048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定一个15分钟周会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463040" y="416052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时间 + 参会人 + 只谈"卡在部门间的3件事"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31520" y="4663440"/>
            <a:ext cx="76809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59E0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不写完不结束。写完了就是你的。</a:t>
            </a:r>
            <a:endParaRPr lang="en-US" sz="13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2041</Words>
  <Application>WPS 表格</Application>
  <PresentationFormat>On-screen Show (16:9)</PresentationFormat>
  <Paragraphs>289</Paragraphs>
  <Slides>11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7" baseType="lpstr">
      <vt:lpstr>Arial</vt:lpstr>
      <vt:lpstr>宋体</vt:lpstr>
      <vt:lpstr>Wingdings</vt:lpstr>
      <vt:lpstr>微软雅黑</vt:lpstr>
      <vt:lpstr>汉仪旗黑</vt:lpstr>
      <vt:lpstr>微软雅黑</vt:lpstr>
      <vt:lpstr>微软雅黑</vt:lpstr>
      <vt:lpstr>Calibri</vt:lpstr>
      <vt:lpstr>Helvetica Neue</vt:lpstr>
      <vt:lpstr>宋体</vt:lpstr>
      <vt:lpstr>Arial Unicode MS</vt:lpstr>
      <vt:lpstr>汉仪书宋二KW</vt:lpstr>
      <vt:lpstr>Apple Color Emoji</vt:lpstr>
      <vt:lpstr>等线</vt:lpstr>
      <vt:lpstr>汉仪中等线KW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宝锐生物 LTC 管理研习会</dc:title>
  <dc:creator>刘新元</dc:creator>
  <dc:subject>PptxGenJS Presentation</dc:subject>
  <cp:lastModifiedBy>刘新元</cp:lastModifiedBy>
  <cp:revision>3</cp:revision>
  <dcterms:created xsi:type="dcterms:W3CDTF">2026-07-29T05:43:03Z</dcterms:created>
  <dcterms:modified xsi:type="dcterms:W3CDTF">2026-07-29T05:43:03Z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12E701CCAFADBCBCBF91696A3F6BD862_42</vt:lpwstr>
  </property>
  <property fmtid="{D5CDD505-2E9C-101B-9397-08002B2CF9AE}" pid="3" name="KSOProductBuildVer">
    <vt:lpwstr>2052-12.1.26026.26026</vt:lpwstr>
  </property>
</Properties>
</file>