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2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5C0A"/>
    <a:srgbClr val="10A032"/>
    <a:srgbClr val="31AB42"/>
    <a:srgbClr val="71BD66"/>
    <a:srgbClr val="0359DB"/>
    <a:srgbClr val="0749A5"/>
    <a:srgbClr val="337CE8"/>
    <a:srgbClr val="65A2FD"/>
    <a:srgbClr val="01439C"/>
    <a:srgbClr val="025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82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10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2.xml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图片 2" descr="宝锐生物PPT 2 x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5" y="6269990"/>
            <a:ext cx="12191365" cy="590550"/>
          </a:xfrm>
          <a:prstGeom prst="rect">
            <a:avLst/>
          </a:prstGeom>
        </p:spPr>
      </p:pic>
      <p:pic>
        <p:nvPicPr>
          <p:cNvPr id="5" name="图片 4" descr="logo--白色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271125" y="6230620"/>
            <a:ext cx="178308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14605" y="0"/>
            <a:ext cx="1220660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14605" y="0"/>
            <a:ext cx="1220660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8.xml"/><Relationship Id="rId4" Type="http://schemas.openxmlformats.org/officeDocument/2006/relationships/image" Target="../media/image5.png"/><Relationship Id="rId3" Type="http://schemas.openxmlformats.org/officeDocument/2006/relationships/tags" Target="../tags/tag7.xml"/><Relationship Id="rId2" Type="http://schemas.openxmlformats.org/officeDocument/2006/relationships/image" Target="../media/image4.png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图片 8" descr="花瓣素材_常规内容-背景系列科技风蓝光线条背景_19435466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9525" y="0"/>
            <a:ext cx="12204000" cy="6865107"/>
          </a:xfrm>
          <a:prstGeom prst="rect">
            <a:avLst/>
          </a:prstGeom>
        </p:spPr>
      </p:pic>
      <p:sp>
        <p:nvSpPr>
          <p:cNvPr id="4" name="Text 2"/>
          <p:cNvSpPr/>
          <p:nvPr/>
        </p:nvSpPr>
        <p:spPr>
          <a:xfrm>
            <a:off x="975360" y="1950720"/>
            <a:ext cx="9753600" cy="975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6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诊断原料销售工作台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975360" y="3048000"/>
            <a:ext cx="97536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6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从数据碎片到智能决策，从经验流失到知识复利，</a:t>
            </a:r>
            <a:r>
              <a:rPr lang="zh-CN" altLang="en-US" sz="226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快速复制专家能力</a:t>
            </a:r>
            <a:r>
              <a:rPr lang="zh-CN" altLang="en-US" sz="226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经验</a:t>
            </a:r>
            <a:endParaRPr lang="zh-CN" altLang="en-US" sz="1700" dirty="0">
              <a:solidFill>
                <a:srgbClr val="93C5F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975360" y="3779520"/>
            <a:ext cx="2194560" cy="3048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7" name="Text 5"/>
          <p:cNvSpPr/>
          <p:nvPr/>
        </p:nvSpPr>
        <p:spPr>
          <a:xfrm>
            <a:off x="975360" y="4145280"/>
            <a:ext cx="97536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18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向潜在用户</a:t>
            </a:r>
            <a:r>
              <a:rPr lang="en-US" sz="18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汇报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75360" y="4572000"/>
            <a:ext cx="9753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刘新元  |  2026年7月</a:t>
            </a:r>
            <a:endParaRPr lang="en-US" sz="1100" dirty="0"/>
          </a:p>
        </p:txBody>
      </p:sp>
      <p:pic>
        <p:nvPicPr>
          <p:cNvPr id="13" name="图片 12" descr="00712ed69db425d3a1b89a6c482356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14630" y="160655"/>
            <a:ext cx="2003425" cy="78486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8282940" y="6003290"/>
            <a:ext cx="3908425" cy="575945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p>
            <a:pPr lvl="0" indent="0" algn="l" defTabSz="720090" fontAlgn="auto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SzPct val="50000"/>
              <a:buFont typeface="Wingdings" panose="05000000000000000000" pitchFamily="2" charset="2"/>
              <a:buNone/>
            </a:pPr>
            <a:r>
              <a:rPr lang="zh-CN" altLang="en-US" sz="1500" b="1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+mn-ea"/>
                <a:cs typeface="+mn-ea"/>
                <a:sym typeface="+mn-ea"/>
              </a:rPr>
              <a:t>守护生命健康·缔造美好生活</a:t>
            </a:r>
            <a:endParaRPr lang="zh-CN" altLang="en-US" sz="1500" b="1" spc="600" dirty="0">
              <a:solidFill>
                <a:schemeClr val="bg1"/>
              </a:solidFill>
              <a:effectLst>
                <a:reflection blurRad="12700" stA="18000" endPos="45500" dist="38100" dir="5400000" sy="-100000" algn="bl" rotWithShape="0"/>
              </a:effectLst>
              <a:latin typeface="+mn-ea"/>
              <a:cs typeface="+mn-ea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投入产出分析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853440" y="1463040"/>
            <a:ext cx="6705600" cy="10363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5" name="Shape 3"/>
          <p:cNvSpPr/>
          <p:nvPr/>
        </p:nvSpPr>
        <p:spPr>
          <a:xfrm>
            <a:off x="853440" y="1463040"/>
            <a:ext cx="73152" cy="103632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6" name="Text 4"/>
          <p:cNvSpPr/>
          <p:nvPr/>
        </p:nvSpPr>
        <p:spPr>
          <a:xfrm>
            <a:off x="1219200" y="1584960"/>
            <a:ext cx="1828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技术成本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048000" y="1584960"/>
            <a:ext cx="4267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¥2/天  ·  ¥730/年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19200" y="2011680"/>
            <a:ext cx="6096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DeepSeek API + CloudBase 免费额度足以覆盖日常使用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853440" y="2682240"/>
            <a:ext cx="6705600" cy="10363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0" name="Shape 8"/>
          <p:cNvSpPr/>
          <p:nvPr/>
        </p:nvSpPr>
        <p:spPr>
          <a:xfrm>
            <a:off x="853440" y="2682240"/>
            <a:ext cx="73152" cy="103632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1" name="Text 9"/>
          <p:cNvSpPr/>
          <p:nvPr/>
        </p:nvSpPr>
        <p:spPr>
          <a:xfrm>
            <a:off x="1219200" y="2804160"/>
            <a:ext cx="1828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人力成本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048000" y="2804160"/>
            <a:ext cx="4267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1人 · 兼职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19200" y="3230880"/>
            <a:ext cx="6096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销售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利用业余时间搭建和迭代。AI Agent辅助编码，效率远超传统开发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853440" y="3901440"/>
            <a:ext cx="6705600" cy="10363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5" name="Shape 13"/>
          <p:cNvSpPr/>
          <p:nvPr/>
        </p:nvSpPr>
        <p:spPr>
          <a:xfrm>
            <a:off x="853440" y="3901440"/>
            <a:ext cx="73152" cy="103632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6" name="Text 14"/>
          <p:cNvSpPr/>
          <p:nvPr/>
        </p:nvSpPr>
        <p:spPr>
          <a:xfrm>
            <a:off x="1219200" y="4023360"/>
            <a:ext cx="1828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时间投入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048000" y="4023360"/>
            <a:ext cx="4267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3个月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19200" y="4450080"/>
            <a:ext cx="6096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从零搭建到六大看板上线。持续每周迭代，功能不断增加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7924800" y="1463040"/>
            <a:ext cx="3901440" cy="3291840"/>
          </a:xfrm>
          <a:prstGeom prst="rect">
            <a:avLst/>
          </a:prstGeom>
          <a:solidFill>
            <a:srgbClr val="10B981">
              <a:alpha val="10000"/>
            </a:srgbClr>
          </a:solidFill>
        </p:spPr>
      </p:sp>
      <p:sp>
        <p:nvSpPr>
          <p:cNvPr id="20" name="Text 18"/>
          <p:cNvSpPr/>
          <p:nvPr/>
        </p:nvSpPr>
        <p:spPr>
          <a:xfrm>
            <a:off x="8168640" y="1584960"/>
            <a:ext cx="341376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💰 年化投入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168640" y="1950720"/>
            <a:ext cx="341376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735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&lt; ¥1,000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8168640" y="2682240"/>
            <a:ext cx="341376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对比：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168640" y="2987040"/>
            <a:ext cx="3413760" cy="8534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SaaS CRM 年费 3-10万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定制开发 10-50万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1个IT人员 15-25万/年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168640" y="3901440"/>
            <a:ext cx="341376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65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我们的成本是其 1/100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853440" y="5120640"/>
            <a:ext cx="103632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核心壁垒不在于"花了多少钱"，而在于"数据+知识+流程"三位一体的组织能力已经建立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订单管理tab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933613"/>
            <a:ext cx="4297680" cy="2911686"/>
          </a:xfrm>
          <a:prstGeom prst="rect">
            <a:avLst/>
          </a:prstGeom>
        </p:spPr>
      </p:pic>
      <p:pic>
        <p:nvPicPr>
          <p:cNvPr id="4" name="图片 3" descr="订单管理tab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420" y="846"/>
            <a:ext cx="4295986" cy="2912533"/>
          </a:xfrm>
          <a:prstGeom prst="rect">
            <a:avLst/>
          </a:prstGeom>
        </p:spPr>
      </p:pic>
      <p:pic>
        <p:nvPicPr>
          <p:cNvPr id="5" name="图片 4" descr="访前准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966" y="846"/>
            <a:ext cx="4373033" cy="2911686"/>
          </a:xfrm>
          <a:prstGeom prst="rect">
            <a:avLst/>
          </a:prstGeom>
        </p:spPr>
      </p:pic>
      <p:pic>
        <p:nvPicPr>
          <p:cNvPr id="6" name="图片 5" descr="看板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573693" cy="2912533"/>
          </a:xfrm>
          <a:prstGeom prst="rect">
            <a:avLst/>
          </a:prstGeom>
        </p:spPr>
      </p:pic>
      <p:pic>
        <p:nvPicPr>
          <p:cNvPr id="7" name="图片 6" descr="客户拜访卡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3693" y="3933613"/>
            <a:ext cx="5177366" cy="2844800"/>
          </a:xfrm>
          <a:prstGeom prst="rect">
            <a:avLst/>
          </a:prstGeom>
        </p:spPr>
      </p:pic>
      <p:pic>
        <p:nvPicPr>
          <p:cNvPr id="8" name="图片 7" descr="客户tab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3693" y="2291080"/>
            <a:ext cx="4389966" cy="2911686"/>
          </a:xfrm>
          <a:prstGeom prst="rect">
            <a:avLst/>
          </a:prstGeom>
        </p:spPr>
      </p:pic>
      <p:pic>
        <p:nvPicPr>
          <p:cNvPr id="9" name="图片 8" descr="客诉tab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0406" y="3933613"/>
            <a:ext cx="4281593" cy="291253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花瓣素材_常规内容-背景系列科技风蓝光线条背景_19435466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9525" y="0"/>
            <a:ext cx="12204000" cy="6865107"/>
          </a:xfrm>
          <a:prstGeom prst="rect">
            <a:avLst/>
          </a:prstGeom>
        </p:spPr>
      </p:pic>
      <p:sp>
        <p:nvSpPr>
          <p:cNvPr id="4" name="Text 2"/>
          <p:cNvSpPr/>
          <p:nvPr/>
        </p:nvSpPr>
        <p:spPr>
          <a:xfrm>
            <a:off x="975360" y="1463040"/>
            <a:ext cx="9753600" cy="8534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53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让数据为销售服务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975360" y="2316480"/>
            <a:ext cx="9753600" cy="8534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535" b="1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让</a:t>
            </a:r>
            <a:r>
              <a:rPr lang="zh-CN" altLang="en-US" sz="4535" b="1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专家</a:t>
            </a:r>
            <a:r>
              <a:rPr lang="en-US" sz="4535" b="1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为团队所用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975360" y="3413760"/>
            <a:ext cx="2194560" cy="3048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7" name="Text 5"/>
          <p:cNvSpPr/>
          <p:nvPr/>
        </p:nvSpPr>
        <p:spPr>
          <a:xfrm>
            <a:off x="975360" y="3901440"/>
            <a:ext cx="341376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📊  数据驱动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97280" y="4389120"/>
            <a:ext cx="31699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每个决策</a:t>
            </a:r>
            <a:endParaRPr lang="en-US" sz="1200" dirty="0"/>
          </a:p>
          <a:p>
            <a:pPr marL="0" indent="0">
              <a:buNone/>
            </a:pPr>
            <a:r>
              <a:rPr lang="en-US" sz="16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有据可依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54880" y="3901440"/>
            <a:ext cx="341376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🤖  AI 赋能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876800" y="4389120"/>
            <a:ext cx="31699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经验不流失</a:t>
            </a:r>
            <a:endParaRPr lang="en-US" sz="1200" dirty="0"/>
          </a:p>
          <a:p>
            <a:pPr marL="0" indent="0">
              <a:buNone/>
            </a:pPr>
            <a:r>
              <a:rPr lang="en-US" sz="16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新人快上手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534400" y="3901440"/>
            <a:ext cx="341376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🚀  持续进化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656320" y="4389120"/>
            <a:ext cx="31699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每周迭代</a:t>
            </a:r>
            <a:endParaRPr lang="en-US" sz="1200" dirty="0"/>
          </a:p>
          <a:p>
            <a:pPr marL="0" indent="0">
              <a:buNone/>
            </a:pPr>
            <a:r>
              <a:rPr lang="en-US" sz="16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越用越强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75360" y="5486400"/>
            <a:ext cx="975360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感谢</a:t>
            </a:r>
            <a:r>
              <a:rPr lang="zh-CN" altLang="en-US" sz="2400" dirty="0">
                <a:solidFill>
                  <a:schemeClr val="bg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观看</a:t>
            </a:r>
            <a:r>
              <a:rPr lang="en-US" sz="2400" dirty="0">
                <a:solidFill>
                  <a:schemeClr val="bg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！</a:t>
            </a:r>
            <a:endParaRPr lang="en-US" sz="2400" dirty="0">
              <a:solidFill>
                <a:schemeClr val="bg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75360" y="6035040"/>
            <a:ext cx="9753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chemeClr val="bg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飞书搜索"宝锐生物销售工作台"即可体验  |  刘新元  |  2026年7月</a:t>
            </a:r>
            <a:endParaRPr lang="en-US" sz="1465" dirty="0">
              <a:solidFill>
                <a:schemeClr val="bg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48768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一句话总结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53440" y="1341120"/>
            <a:ext cx="10363200" cy="8534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我们搭建了一个数据驱动的销售工作台，让每个销售员在飞书里 3 秒知道今天该做什么。</a:t>
            </a:r>
            <a:endParaRPr lang="en-US" sz="1400" dirty="0"/>
          </a:p>
          <a:p>
            <a:pPr marL="0" indent="0">
              <a:buNone/>
            </a:pPr>
            <a:r>
              <a:rPr lang="en-US" sz="18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它以 "零额外人力成本" 的 AI Agent 驱动，每天自动刷新数据，沉淀团队知识。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3440" y="2316480"/>
            <a:ext cx="10363200" cy="18288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6" name="Shape 4"/>
          <p:cNvSpPr/>
          <p:nvPr/>
        </p:nvSpPr>
        <p:spPr>
          <a:xfrm>
            <a:off x="853440" y="2682240"/>
            <a:ext cx="2438400" cy="134112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53440" y="2779776"/>
            <a:ext cx="2438400" cy="6705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7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6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853440" y="3474720"/>
            <a:ext cx="243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已上线看板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535680" y="2682240"/>
            <a:ext cx="2438400" cy="134112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535680" y="2779776"/>
            <a:ext cx="2438400" cy="6705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7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1,700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535680" y="3474720"/>
            <a:ext cx="243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客户覆盖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217920" y="2682240"/>
            <a:ext cx="2438400" cy="134112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217920" y="2779776"/>
            <a:ext cx="2438400" cy="6705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7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¥2/天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6217920" y="3474720"/>
            <a:ext cx="243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运行成本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900160" y="2682240"/>
            <a:ext cx="2438400" cy="134112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900160" y="2779776"/>
            <a:ext cx="2438400" cy="6705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7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23人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8900160" y="3474720"/>
            <a:ext cx="243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权限管理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53440" y="4389120"/>
            <a:ext cx="48768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当前状态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97280" y="4876800"/>
            <a:ext cx="9753600" cy="3413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✅ 基础架构完成：ERP + 飞书MCP + 顺丰 + IMA 四源数据打通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097280" y="5266944"/>
            <a:ext cx="9753600" cy="3413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✅ 六大功能看板已上线：KPI · 客户 · 商机 · 客诉 · 订单 · Copilot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097280" y="5657088"/>
            <a:ext cx="9753600" cy="3413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🔄 飞书AI Agent 已部署（DeepSeek V4 Pro 驱动），可自主回复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97280" y="6047232"/>
            <a:ext cx="9753600" cy="3413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📅 下一步：顺丰弹窗推送 → 结构化知识沉淀 → 自动预警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为什么现在做？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853440" y="1584960"/>
            <a:ext cx="3413760" cy="26822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5" name="Text 3"/>
          <p:cNvSpPr/>
          <p:nvPr/>
        </p:nvSpPr>
        <p:spPr>
          <a:xfrm>
            <a:off x="853440" y="1706880"/>
            <a:ext cx="341376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🏭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036320" y="2316480"/>
            <a:ext cx="3048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行业窗口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36320" y="2804160"/>
            <a:ext cx="3048000" cy="10972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IVD原料市场进入存量竞争</a:t>
            </a:r>
            <a:endParaRPr lang="en-US" sz="1000" dirty="0"/>
          </a:p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集采倒逼降本增效</a:t>
            </a:r>
            <a:endParaRPr lang="en-US" sz="1000" dirty="0"/>
          </a:p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数字化能力成为分水岭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632960" y="1584960"/>
            <a:ext cx="3413760" cy="26822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9" name="Text 7"/>
          <p:cNvSpPr/>
          <p:nvPr/>
        </p:nvSpPr>
        <p:spPr>
          <a:xfrm>
            <a:off x="4632960" y="1706880"/>
            <a:ext cx="341376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👥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815840" y="2316480"/>
            <a:ext cx="3048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组织痛点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815840" y="2804160"/>
            <a:ext cx="3048000" cy="10972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2026年4-5月9人离职</a:t>
            </a:r>
            <a:endParaRPr lang="en-US" sz="1000" dirty="0"/>
          </a:p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资深销售经验大量流失</a:t>
            </a:r>
            <a:endParaRPr lang="en-US" sz="1000" dirty="0"/>
          </a:p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新人上手周期3-6个月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412480" y="1584960"/>
            <a:ext cx="3413760" cy="26822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3" name="Text 11"/>
          <p:cNvSpPr/>
          <p:nvPr/>
        </p:nvSpPr>
        <p:spPr>
          <a:xfrm>
            <a:off x="8412480" y="1706880"/>
            <a:ext cx="341376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🤖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595360" y="2316480"/>
            <a:ext cx="3048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技术可行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595360" y="2804160"/>
            <a:ext cx="3048000" cy="10972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 Agent 成本降至 ¥2/天</a:t>
            </a:r>
            <a:endParaRPr lang="en-US" sz="1000" dirty="0"/>
          </a:p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飞书生态全面开放</a:t>
            </a:r>
            <a:endParaRPr lang="en-US" sz="1000" dirty="0"/>
          </a:p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开源工具链成熟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853440" y="4632960"/>
            <a:ext cx="10485120" cy="670560"/>
          </a:xfrm>
          <a:prstGeom prst="rect">
            <a:avLst/>
          </a:prstGeom>
          <a:solidFill>
            <a:srgbClr val="0A1628"/>
          </a:solidFill>
        </p:spPr>
      </p:sp>
      <p:sp>
        <p:nvSpPr>
          <p:cNvPr id="17" name="Text 15"/>
          <p:cNvSpPr/>
          <p:nvPr/>
        </p:nvSpPr>
        <p:spPr>
          <a:xfrm>
            <a:off x="1219200" y="4693920"/>
            <a:ext cx="97536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3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诊断原料销售正在"转向"</a:t>
            </a:r>
            <a:r>
              <a:rPr lang="zh-CN" altLang="en-US" sz="173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专家思维</a:t>
            </a:r>
            <a:r>
              <a:rPr lang="en-US" altLang="zh-CN" sz="173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+</a:t>
            </a:r>
            <a:r>
              <a:rPr lang="en-US" sz="173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数据+关系双驱动"——谁先完成数字化</a:t>
            </a:r>
            <a:r>
              <a:rPr lang="zh-CN" altLang="en-US" sz="173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专家能力复制</a:t>
            </a:r>
            <a:r>
              <a:rPr lang="en-US" sz="173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，谁就建立竞争壁垒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53440" y="5608320"/>
            <a:ext cx="341376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4,128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53440" y="6096000"/>
            <a:ext cx="341376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历史订单</a:t>
            </a:r>
            <a:endParaRPr lang="en-US" sz="9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已数字化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632960" y="5608320"/>
            <a:ext cx="341376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30人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4632960" y="6096000"/>
            <a:ext cx="341376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销售团队</a:t>
            </a:r>
            <a:endParaRPr lang="en-US" sz="9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覆盖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8412480" y="5608320"/>
            <a:ext cx="341376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1398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8412480" y="6096000"/>
            <a:ext cx="341376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数据文件</a:t>
            </a:r>
            <a:endParaRPr lang="en-US" sz="9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CDN部署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怎么搭建的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853440" y="1463040"/>
            <a:ext cx="10485120" cy="10363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5" name="Shape 3"/>
          <p:cNvSpPr/>
          <p:nvPr/>
        </p:nvSpPr>
        <p:spPr>
          <a:xfrm>
            <a:off x="853440" y="1463040"/>
            <a:ext cx="73152" cy="103632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6" name="Text 4"/>
          <p:cNvSpPr/>
          <p:nvPr/>
        </p:nvSpPr>
        <p:spPr>
          <a:xfrm>
            <a:off x="1219200" y="1560576"/>
            <a:ext cx="1828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B82F6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数据源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219200" y="1950720"/>
            <a:ext cx="9753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ERP 订单  +  飞书MCP  +  顺丰API  +  IMA知识库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0" y="2535936"/>
            <a:ext cx="1219200" cy="243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▼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53440" y="2804160"/>
            <a:ext cx="10485120" cy="10363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0" name="Shape 8"/>
          <p:cNvSpPr/>
          <p:nvPr/>
        </p:nvSpPr>
        <p:spPr>
          <a:xfrm>
            <a:off x="853440" y="2804160"/>
            <a:ext cx="73152" cy="103632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1" name="Text 9"/>
          <p:cNvSpPr/>
          <p:nvPr/>
        </p:nvSpPr>
        <p:spPr>
          <a:xfrm>
            <a:off x="1219200" y="2901696"/>
            <a:ext cx="1828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处理层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219200" y="3291840"/>
            <a:ext cx="9753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Python 脚本（Cron每日自动刷新）→  JSON  →  CloudBase CDN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486400" y="3877056"/>
            <a:ext cx="1219200" cy="243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▼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53440" y="4145280"/>
            <a:ext cx="10485120" cy="10363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5" name="Shape 13"/>
          <p:cNvSpPr/>
          <p:nvPr/>
        </p:nvSpPr>
        <p:spPr>
          <a:xfrm>
            <a:off x="853440" y="4145280"/>
            <a:ext cx="73152" cy="1036320"/>
          </a:xfrm>
          <a:prstGeom prst="rect">
            <a:avLst/>
          </a:prstGeom>
          <a:solidFill>
            <a:srgbClr val="0A1628"/>
          </a:solidFill>
        </p:spPr>
      </p:sp>
      <p:sp>
        <p:nvSpPr>
          <p:cNvPr id="16" name="Text 14"/>
          <p:cNvSpPr/>
          <p:nvPr/>
        </p:nvSpPr>
        <p:spPr>
          <a:xfrm>
            <a:off x="1219200" y="4242816"/>
            <a:ext cx="1828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162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展示层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219200" y="4632960"/>
            <a:ext cx="9753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Web 工作台  ·  飞书应用  ·  手机浏览器  ·  三重权限过滤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53440" y="5608320"/>
            <a:ext cx="48768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设计原则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53440" y="6096000"/>
            <a:ext cx="341376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零额外人力：AI Agent自动编码+维护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632960" y="6096000"/>
            <a:ext cx="341376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渐进式落地：MVP先行，每周迭代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412480" y="6096000"/>
            <a:ext cx="341376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移动端优先：飞书内直接打开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已上线六大功能模块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09600" y="1463040"/>
            <a:ext cx="3474720" cy="14630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09600" y="1463040"/>
            <a:ext cx="3474720" cy="48768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6" name="Text 4"/>
          <p:cNvSpPr/>
          <p:nvPr/>
        </p:nvSpPr>
        <p:spPr>
          <a:xfrm>
            <a:off x="755904" y="1584960"/>
            <a:ext cx="316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📊  看板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55904" y="2011680"/>
            <a:ext cx="31699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KPI仪表盘 · 三年逐月对比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部门/个人分权 · 五档周期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389120" y="1463040"/>
            <a:ext cx="3474720" cy="14630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389120" y="1463040"/>
            <a:ext cx="3474720" cy="48768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10" name="Text 8"/>
          <p:cNvSpPr/>
          <p:nvPr/>
        </p:nvSpPr>
        <p:spPr>
          <a:xfrm>
            <a:off x="4535424" y="1584960"/>
            <a:ext cx="316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📋  客户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35424" y="2011680"/>
            <a:ext cx="31699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1,700客户 · 集团聚合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商机沙盘339个商机全景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8168640" y="1463040"/>
            <a:ext cx="3474720" cy="14630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168640" y="1463040"/>
            <a:ext cx="3474720" cy="48768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14" name="Text 12"/>
          <p:cNvSpPr/>
          <p:nvPr/>
        </p:nvSpPr>
        <p:spPr>
          <a:xfrm>
            <a:off x="8314944" y="1584960"/>
            <a:ext cx="316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📦  订单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314944" y="2011680"/>
            <a:ext cx="31699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顺丰实时追踪 · 签收判定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1,323包裹每日刷新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09600" y="3169920"/>
            <a:ext cx="3474720" cy="14630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09600" y="3169920"/>
            <a:ext cx="3474720" cy="48768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18" name="Text 16"/>
          <p:cNvSpPr/>
          <p:nvPr/>
        </p:nvSpPr>
        <p:spPr>
          <a:xfrm>
            <a:off x="755904" y="3291840"/>
            <a:ext cx="316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🔴  客诉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55904" y="3718560"/>
            <a:ext cx="31699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350条全量 · 六维筛选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超30天红色预警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389120" y="3169920"/>
            <a:ext cx="3474720" cy="14630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389120" y="3169920"/>
            <a:ext cx="3474720" cy="48768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22" name="Text 20"/>
          <p:cNvSpPr/>
          <p:nvPr/>
        </p:nvSpPr>
        <p:spPr>
          <a:xfrm>
            <a:off x="4535424" y="3291840"/>
            <a:ext cx="316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🤖  Copilot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535424" y="3718560"/>
            <a:ext cx="31699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访前准备中心 · 拜访卡生成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知识飞轮 · IMA回写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8168640" y="3169920"/>
            <a:ext cx="3474720" cy="14630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168640" y="3169920"/>
            <a:ext cx="3474720" cy="48768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26" name="Text 24"/>
          <p:cNvSpPr/>
          <p:nvPr/>
        </p:nvSpPr>
        <p:spPr>
          <a:xfrm>
            <a:off x="8314944" y="3291840"/>
            <a:ext cx="316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✅  待办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314944" y="3718560"/>
            <a:ext cx="31699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独立CRUD · 三分类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本地持久化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853440" y="5120640"/>
            <a:ext cx="10363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所有模块均可在飞书中打开，支持手机 / 电脑 / iPad。通过 admin / manager / sales 三级权限自动过滤数据。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53440" y="5547360"/>
            <a:ext cx="10485120" cy="548640"/>
          </a:xfrm>
          <a:prstGeom prst="rect">
            <a:avLst/>
          </a:prstGeom>
          <a:solidFill>
            <a:srgbClr val="0A1628"/>
          </a:solidFill>
        </p:spPr>
      </p:sp>
      <p:sp>
        <p:nvSpPr>
          <p:cNvPr id="30" name="Text 28"/>
          <p:cNvSpPr/>
          <p:nvPr/>
        </p:nvSpPr>
        <p:spPr>
          <a:xfrm>
            <a:off x="853440" y="5547360"/>
            <a:ext cx="104851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6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飞书搜索 "宝锐生物销售工作台"  即可体验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管理价值：从"感觉"到"数据"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53440" y="1463040"/>
            <a:ext cx="4876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之前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61760" y="1463040"/>
            <a:ext cx="4876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现在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913120" y="1584960"/>
            <a:ext cx="18288" cy="426720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7" name="Text 5"/>
          <p:cNvSpPr/>
          <p:nvPr/>
        </p:nvSpPr>
        <p:spPr>
          <a:xfrm>
            <a:off x="1097280" y="2072640"/>
            <a:ext cx="463296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✕  销售做了多少活动？——"大概吧"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97280" y="2743200"/>
            <a:ext cx="463296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✕  某个客户采购趋势？——翻Excel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097280" y="3413760"/>
            <a:ext cx="463296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✕  客诉处理到哪了？——问当事人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097280" y="4084320"/>
            <a:ext cx="463296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✕  新人怎么上手？——跟着老人跑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705600" y="2072640"/>
            <a:ext cx="487680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✓  916次活动，实时可查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705600" y="2743200"/>
            <a:ext cx="487680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✓  年度/集团一键聚合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705600" y="3413760"/>
            <a:ext cx="487680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✓  350条客诉，状态透明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705600" y="4084320"/>
            <a:ext cx="487680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✓  知识库自动匹配历史经验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53440" y="5120640"/>
            <a:ext cx="4876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量化收益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53440" y="5608320"/>
            <a:ext cx="24384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35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80%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853440" y="6035040"/>
            <a:ext cx="243840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信息获取</a:t>
            </a:r>
            <a:endParaRPr lang="en-US" sz="9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效率提升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657600" y="5608320"/>
            <a:ext cx="24384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35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75%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3657600" y="6035040"/>
            <a:ext cx="243840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客诉响应</a:t>
            </a:r>
            <a:endParaRPr lang="en-US" sz="9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时间缩短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61760" y="5608320"/>
            <a:ext cx="24384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35" b="1" dirty="0">
                <a:solidFill>
                  <a:srgbClr val="F59E0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50%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6461760" y="6035040"/>
            <a:ext cx="243840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新人上手</a:t>
            </a:r>
            <a:endParaRPr lang="en-US" sz="9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周期缩短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9265920" y="5608320"/>
            <a:ext cx="24384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35" b="1" dirty="0">
                <a:solidFill>
                  <a:srgbClr val="F59E0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0→60%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9265920" y="6035040"/>
            <a:ext cx="243840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经验复用率</a:t>
            </a:r>
            <a:endParaRPr lang="en-US" sz="9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从零起步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 Copilot：从工具到伙伴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853440" y="1463040"/>
            <a:ext cx="3413760" cy="2804160"/>
          </a:xfrm>
          <a:prstGeom prst="rect">
            <a:avLst/>
          </a:prstGeom>
          <a:solidFill>
            <a:srgbClr val="FFFFFF"/>
          </a:solidFill>
          <a:effectLst>
            <a:outerShdw blurRad="203200" dist="508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53440" y="1463040"/>
            <a:ext cx="3413760" cy="48768"/>
          </a:xfrm>
          <a:prstGeom prst="rect">
            <a:avLst/>
          </a:prstGeom>
          <a:solidFill>
            <a:srgbClr val="10B981"/>
          </a:solidFill>
        </p:spPr>
      </p:sp>
      <p:sp>
        <p:nvSpPr>
          <p:cNvPr id="6" name="Text 4"/>
          <p:cNvSpPr/>
          <p:nvPr/>
        </p:nvSpPr>
        <p:spPr>
          <a:xfrm>
            <a:off x="853440" y="1645920"/>
            <a:ext cx="341376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📊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75360" y="2255520"/>
            <a:ext cx="316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仪表盘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75360" y="2682240"/>
            <a:ext cx="316992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被动查看</a:t>
            </a:r>
            <a:endParaRPr lang="en-US" sz="1100" dirty="0"/>
          </a:p>
          <a:p>
            <a:pPr marL="0" indent="0" algn="ctr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能看数据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219200" y="3474720"/>
            <a:ext cx="26822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65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✅ 已实现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328160" y="2560320"/>
            <a:ext cx="304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4632960" y="1463040"/>
            <a:ext cx="3413760" cy="2804160"/>
          </a:xfrm>
          <a:prstGeom prst="rect">
            <a:avLst/>
          </a:prstGeom>
          <a:solidFill>
            <a:srgbClr val="FFFFFF"/>
          </a:solidFill>
          <a:effectLst>
            <a:outerShdw blurRad="203200" dist="508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32960" y="1463040"/>
            <a:ext cx="3413760" cy="48768"/>
          </a:xfrm>
          <a:prstGeom prst="rect">
            <a:avLst/>
          </a:prstGeom>
          <a:solidFill>
            <a:srgbClr val="F59E0B"/>
          </a:solidFill>
        </p:spPr>
      </p:sp>
      <p:sp>
        <p:nvSpPr>
          <p:cNvPr id="13" name="Text 11"/>
          <p:cNvSpPr/>
          <p:nvPr/>
        </p:nvSpPr>
        <p:spPr>
          <a:xfrm>
            <a:off x="4632960" y="1645920"/>
            <a:ext cx="341376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🤖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4754880" y="2255520"/>
            <a:ext cx="316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副驾驶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754880" y="2682240"/>
            <a:ext cx="316992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主动提示</a:t>
            </a:r>
            <a:endParaRPr lang="en-US" sz="1100" dirty="0"/>
          </a:p>
          <a:p>
            <a:pPr marL="0" indent="0" algn="ctr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能告诉你做什么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998720" y="3474720"/>
            <a:ext cx="26822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65" b="1" dirty="0">
                <a:solidFill>
                  <a:srgbClr val="F59E0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🔄 建设中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107680" y="2560320"/>
            <a:ext cx="304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8412480" y="1463040"/>
            <a:ext cx="3413760" cy="2804160"/>
          </a:xfrm>
          <a:prstGeom prst="rect">
            <a:avLst/>
          </a:prstGeom>
          <a:solidFill>
            <a:srgbClr val="FFFFFF"/>
          </a:solidFill>
          <a:effectLst>
            <a:outerShdw blurRad="203200" dist="508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412480" y="1463040"/>
            <a:ext cx="3413760" cy="48768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20" name="Text 18"/>
          <p:cNvSpPr/>
          <p:nvPr/>
        </p:nvSpPr>
        <p:spPr>
          <a:xfrm>
            <a:off x="8412480" y="1645920"/>
            <a:ext cx="341376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🚀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8534400" y="2255520"/>
            <a:ext cx="316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21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专家</a:t>
            </a:r>
            <a:r>
              <a:rPr lang="zh-CN" altLang="en-US" sz="21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陪跑</a:t>
            </a:r>
            <a:endParaRPr lang="zh-CN" altLang="en-US" sz="2135" b="1" dirty="0">
              <a:solidFill>
                <a:srgbClr val="111827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8534400" y="2682240"/>
            <a:ext cx="3169920" cy="78549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汇总沉淀正面</a:t>
            </a:r>
            <a:r>
              <a:rPr lang="en-US" altLang="zh-CN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、</a:t>
            </a:r>
            <a:r>
              <a:rPr lang="zh-CN" alt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负面案例及</a:t>
            </a:r>
            <a:r>
              <a:rPr lang="zh-CN" alt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经验</a:t>
            </a:r>
            <a:endParaRPr lang="zh-CN" altLang="en-US" sz="1465" dirty="0">
              <a:solidFill>
                <a:srgbClr val="6B72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 algn="ctr">
              <a:buNone/>
            </a:pPr>
            <a:r>
              <a:rPr lang="zh-CN" alt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区域及客户</a:t>
            </a:r>
            <a:r>
              <a:rPr lang="zh-CN" alt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特点洞察</a:t>
            </a:r>
            <a:endParaRPr lang="zh-CN" altLang="en-US" sz="1465" dirty="0">
              <a:solidFill>
                <a:srgbClr val="6B72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 algn="ctr">
              <a:buNone/>
            </a:pPr>
            <a:r>
              <a:rPr lang="zh-CN" alt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自动判断决策路径及卡点并建议销售</a:t>
            </a:r>
            <a:r>
              <a:rPr lang="zh-CN" alt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行为</a:t>
            </a:r>
            <a:endParaRPr lang="zh-CN" altLang="en-US" sz="1465" dirty="0">
              <a:solidFill>
                <a:srgbClr val="6B72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778240" y="3474720"/>
            <a:ext cx="26822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65" b="1" dirty="0">
                <a:solidFill>
                  <a:srgbClr val="3B82F6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📅 规划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53440" y="4632960"/>
            <a:ext cx="97536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核心引擎：知识飞轮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853440" y="5120640"/>
            <a:ext cx="2438400" cy="97536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26" name="Text 24"/>
          <p:cNvSpPr/>
          <p:nvPr/>
        </p:nvSpPr>
        <p:spPr>
          <a:xfrm>
            <a:off x="853440" y="5120640"/>
            <a:ext cx="2438400" cy="975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拜访前</a:t>
            </a:r>
            <a:endParaRPr lang="en-US" sz="9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AI匹配经验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352800" y="5364480"/>
            <a:ext cx="304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3657600" y="5120640"/>
            <a:ext cx="2438400" cy="97536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29" name="Text 27"/>
          <p:cNvSpPr/>
          <p:nvPr/>
        </p:nvSpPr>
        <p:spPr>
          <a:xfrm>
            <a:off x="3657600" y="5120640"/>
            <a:ext cx="2438400" cy="975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拜访中</a:t>
            </a:r>
            <a:endParaRPr lang="en-US" sz="9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作战卡引导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156960" y="5364480"/>
            <a:ext cx="304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6461760" y="5120640"/>
            <a:ext cx="2438400" cy="97536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32" name="Text 30"/>
          <p:cNvSpPr/>
          <p:nvPr/>
        </p:nvSpPr>
        <p:spPr>
          <a:xfrm>
            <a:off x="6461760" y="5120640"/>
            <a:ext cx="2438400" cy="975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拜访后</a:t>
            </a:r>
            <a:endParaRPr lang="en-US" sz="9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2分钟复盘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8961120" y="5364480"/>
            <a:ext cx="304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9265920" y="5120640"/>
            <a:ext cx="2438400" cy="97536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35" name="Text 33"/>
          <p:cNvSpPr/>
          <p:nvPr/>
        </p:nvSpPr>
        <p:spPr>
          <a:xfrm>
            <a:off x="9265920" y="5120640"/>
            <a:ext cx="2438400" cy="975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自动回写</a:t>
            </a:r>
            <a:endParaRPr lang="en-US" sz="9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IMA知识库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853440" y="6278880"/>
            <a:ext cx="10363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每次拜访都变成团队资产  ·  新人也能调用资深销售的经验  ·  离职不再带走知识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为什么这套体系有壁垒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853440" y="1341120"/>
            <a:ext cx="10485120" cy="11582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53440" y="1341120"/>
            <a:ext cx="73152" cy="1158240"/>
          </a:xfrm>
          <a:prstGeom prst="rect">
            <a:avLst/>
          </a:prstGeom>
          <a:solidFill>
            <a:srgbClr val="0A1628"/>
          </a:solidFill>
        </p:spPr>
      </p:sp>
      <p:sp>
        <p:nvSpPr>
          <p:cNvPr id="6" name="Text 4"/>
          <p:cNvSpPr/>
          <p:nvPr/>
        </p:nvSpPr>
        <p:spPr>
          <a:xfrm>
            <a:off x="1219200" y="1438656"/>
            <a:ext cx="4876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🔒  数据资产化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219200" y="1804416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每一次拜访、每一条客诉、每一个样品测试反馈，都沉淀为结构化的团队知识。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这不是一套软件，是一套"数据→知识→决策"的组织能力。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853440" y="2682240"/>
            <a:ext cx="10485120" cy="11582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53440" y="2682240"/>
            <a:ext cx="73152" cy="115824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0" name="Text 8"/>
          <p:cNvSpPr/>
          <p:nvPr/>
        </p:nvSpPr>
        <p:spPr>
          <a:xfrm>
            <a:off x="1219200" y="2779776"/>
            <a:ext cx="4876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⚡  边际成本趋零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19200" y="3145536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 Agent（Kimi K3）自动编写和迭代代码。新增功能只需描述需求。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运营成本仅 ¥2/天（DeepSeek API），无需新增IT人员。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853440" y="4023360"/>
            <a:ext cx="10485120" cy="11582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53440" y="4023360"/>
            <a:ext cx="73152" cy="115824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14" name="Text 12"/>
          <p:cNvSpPr/>
          <p:nvPr/>
        </p:nvSpPr>
        <p:spPr>
          <a:xfrm>
            <a:off x="1219200" y="4120896"/>
            <a:ext cx="4876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🧬  深度业务耦合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219200" y="4486656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不是通用CRM，是专为诊断原料B2B定制的。内置竞品参数库、LTC流程、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铁三角协同模板。理论依据：华为LTC + Nonaka SECI 知识管理模型。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853440" y="5364480"/>
            <a:ext cx="10485120" cy="11582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53440" y="5364480"/>
            <a:ext cx="73152" cy="115824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8" name="Text 16"/>
          <p:cNvSpPr/>
          <p:nvPr/>
        </p:nvSpPr>
        <p:spPr>
          <a:xfrm>
            <a:off x="1219200" y="5462016"/>
            <a:ext cx="4876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📱  嵌入工作流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19200" y="5827776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飞书内直接打开，不改变销售员习惯。移动端随时可用。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数据自动刷新，不需要任何人"导出Excel"。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未来6个月路线图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097280" y="1560576"/>
            <a:ext cx="268224" cy="268224"/>
          </a:xfrm>
          <a:prstGeom prst="ellipse">
            <a:avLst/>
          </a:prstGeom>
          <a:solidFill>
            <a:srgbClr val="10B981"/>
          </a:solidFill>
        </p:spPr>
      </p:sp>
      <p:sp>
        <p:nvSpPr>
          <p:cNvPr id="5" name="Text 3"/>
          <p:cNvSpPr/>
          <p:nvPr/>
        </p:nvSpPr>
        <p:spPr>
          <a:xfrm>
            <a:off x="1097280" y="1560576"/>
            <a:ext cx="268224" cy="2682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✅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1219200" y="1889760"/>
            <a:ext cx="24384" cy="7315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7" name="Text 5"/>
          <p:cNvSpPr/>
          <p:nvPr/>
        </p:nvSpPr>
        <p:spPr>
          <a:xfrm>
            <a:off x="1706880" y="1487424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</a:t>
            </a:r>
            <a:r>
              <a:rPr lang="zh-CN" alt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月</a:t>
            </a: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· 已完成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706880" y="1853184"/>
            <a:ext cx="8534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数据底座 · 六大看板 · 飞书AI Agent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097280" y="2779776"/>
            <a:ext cx="268224" cy="268224"/>
          </a:xfrm>
          <a:prstGeom prst="ellipse">
            <a:avLst/>
          </a:prstGeom>
          <a:solidFill>
            <a:srgbClr val="F59E0B"/>
          </a:solidFill>
        </p:spPr>
      </p:sp>
      <p:sp>
        <p:nvSpPr>
          <p:cNvPr id="10" name="Text 8"/>
          <p:cNvSpPr/>
          <p:nvPr/>
        </p:nvSpPr>
        <p:spPr>
          <a:xfrm>
            <a:off x="1097280" y="2779776"/>
            <a:ext cx="268224" cy="2682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🔄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219200" y="3108960"/>
            <a:ext cx="24384" cy="7315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2" name="Text 10"/>
          <p:cNvSpPr/>
          <p:nvPr/>
        </p:nvSpPr>
        <p:spPr>
          <a:xfrm>
            <a:off x="1706880" y="2706624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7-8月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706880" y="3072384"/>
            <a:ext cx="8534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顺丰弹窗 · 知识模板 · IMA回写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1097280" y="3998976"/>
            <a:ext cx="268224" cy="268224"/>
          </a:xfrm>
          <a:prstGeom prst="ellipse">
            <a:avLst/>
          </a:prstGeom>
          <a:solidFill>
            <a:srgbClr val="3B82F6"/>
          </a:solidFill>
        </p:spPr>
      </p:sp>
      <p:sp>
        <p:nvSpPr>
          <p:cNvPr id="15" name="Text 13"/>
          <p:cNvSpPr/>
          <p:nvPr/>
        </p:nvSpPr>
        <p:spPr>
          <a:xfrm>
            <a:off x="1097280" y="3998976"/>
            <a:ext cx="268224" cy="2682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📅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219200" y="4328160"/>
            <a:ext cx="24384" cy="7315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7" name="Text 15"/>
          <p:cNvSpPr/>
          <p:nvPr/>
        </p:nvSpPr>
        <p:spPr>
          <a:xfrm>
            <a:off x="1706880" y="3925824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8-9月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706880" y="4291584"/>
            <a:ext cx="8534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转化漏斗 · 客户360° · 移动看板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097280" y="5218176"/>
            <a:ext cx="268224" cy="268224"/>
          </a:xfrm>
          <a:prstGeom prst="ellipse">
            <a:avLst/>
          </a:prstGeom>
          <a:solidFill>
            <a:srgbClr val="6B7280"/>
          </a:solidFill>
        </p:spPr>
      </p:sp>
      <p:sp>
        <p:nvSpPr>
          <p:cNvPr id="20" name="Text 18"/>
          <p:cNvSpPr/>
          <p:nvPr/>
        </p:nvSpPr>
        <p:spPr>
          <a:xfrm>
            <a:off x="1097280" y="5218176"/>
            <a:ext cx="268224" cy="2682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📅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706880" y="5145024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1735" dirty="0"/>
              <a:t>未来</a:t>
            </a:r>
            <a:endParaRPr lang="zh-CN" alt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706880" y="5510784"/>
            <a:ext cx="8534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大客户预警 · 竞品监控 · AI自主分析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705600" y="1463040"/>
            <a:ext cx="5120640" cy="4511040"/>
          </a:xfrm>
          <a:prstGeom prst="rect">
            <a:avLst/>
          </a:prstGeom>
          <a:solidFill>
            <a:srgbClr val="0A1628"/>
          </a:solidFill>
        </p:spPr>
      </p:sp>
      <p:sp>
        <p:nvSpPr>
          <p:cNvPr id="24" name="Text 22"/>
          <p:cNvSpPr/>
          <p:nvPr/>
        </p:nvSpPr>
        <p:spPr>
          <a:xfrm>
            <a:off x="6949440" y="1706880"/>
            <a:ext cx="463296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🎯 Q3</a:t>
            </a:r>
            <a:r>
              <a:rPr lang="zh-CN" altLang="en-US" sz="2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内实现</a:t>
            </a:r>
            <a:r>
              <a:rPr lang="en-US" sz="2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目标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7193280" y="2316480"/>
            <a:ext cx="42672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每个销售员手机看自己的数据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193280" y="2828544"/>
            <a:ext cx="42672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顺丰派送自动弹窗通知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193280" y="3340608"/>
            <a:ext cx="42672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客诉 30 分钟内响应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193280" y="3852672"/>
            <a:ext cx="42672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测试单超期自动提醒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7193280" y="4364736"/>
            <a:ext cx="42672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拜访知识自动沉淀复用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7193280" y="4876800"/>
            <a:ext cx="42672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大客户异常智能预警</a:t>
            </a:r>
            <a:endParaRPr lang="en-US" sz="10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commondata" val="eyJoZGlkIjoiYzg1NWE1NjIwZTU2MmY5YTYwOTA0ODIwZTJkODNmMjQifQ=="/>
  <p:tag name="resource_record_key" val="{&quot;13&quot;:[4722044]}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2319</Words>
  <Application>WPS 表格</Application>
  <PresentationFormat>宽屏</PresentationFormat>
  <Paragraphs>365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7" baseType="lpstr">
      <vt:lpstr>Arial</vt:lpstr>
      <vt:lpstr>宋体</vt:lpstr>
      <vt:lpstr>Wingdings</vt:lpstr>
      <vt:lpstr>Wingdings</vt:lpstr>
      <vt:lpstr>微软雅黑</vt:lpstr>
      <vt:lpstr>汉仪旗黑</vt:lpstr>
      <vt:lpstr>微软雅黑</vt:lpstr>
      <vt:lpstr>微软雅黑</vt:lpstr>
      <vt:lpstr>宋体</vt:lpstr>
      <vt:lpstr>Arial Unicode MS</vt:lpstr>
      <vt:lpstr>Calibri</vt:lpstr>
      <vt:lpstr>Helvetica Neue</vt:lpstr>
      <vt:lpstr>汉仪书宋二KW</vt:lpstr>
      <vt:lpstr>Apple Color Emoji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刘新元</cp:lastModifiedBy>
  <cp:revision>184</cp:revision>
  <dcterms:created xsi:type="dcterms:W3CDTF">2026-07-29T00:56:58Z</dcterms:created>
  <dcterms:modified xsi:type="dcterms:W3CDTF">2026-07-29T00:56:58Z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2052-12.1.26026.26026</vt:lpwstr>
  </property>
  <property fmtid="{D5CDD505-2E9C-101B-9397-08002B2CF9AE}" pid="3" name="ICV">
    <vt:lpwstr>EFE51A7D811541C0828D4E7BC22AD880_13</vt:lpwstr>
  </property>
</Properties>
</file>