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0043C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A1A2E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1月</c:v>
                  </c:pt>
                  <c:pt idx="1">
                    <c:v>2月</c:v>
                  </c:pt>
                  <c:pt idx="2">
                    <c:v>3月</c:v>
                  </c:pt>
                  <c:pt idx="3">
                    <c:v>4月</c:v>
                  </c:pt>
                  <c:pt idx="4">
                    <c:v>5月</c:v>
                  </c:pt>
                  <c:pt idx="5">
                    <c:v>6月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310</c:v>
                </c:pt>
                <c:pt idx="1">
                  <c:v>280</c:v>
                </c:pt>
                <c:pt idx="2">
                  <c:v>350</c:v>
                </c:pt>
                <c:pt idx="3">
                  <c:v>420</c:v>
                </c:pt>
                <c:pt idx="4">
                  <c:v>460</c:v>
                </c:pt>
                <c:pt idx="5">
                  <c:v>490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A1A2E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F0F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开场：感谢时总的时间。今天汇报诊断原料销售工作台的搭建成果和未来规划。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访前准备中心：搜索客户→选择输出→一键生成。已生成多份拜访卡。文件状态自动检测。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拜访卡示例：上海之江生物。四Tab HTML。邵俊斌博士画像+竞品分析+冻干PCR切入点。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数据价值：实时=数据秒级到日级刷新，移动=飞书内打开，权限=三级分权，打通=一键跳转飞书。图表：2026年月度销售额趋势，稳步增长。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已实现：飞书Gateway。开发中：顺丰弹窗匹配下单人→飞书通知。规划：客诉实时通知、大客户预警。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三阶段：仪表盘(已实现)→副驾驶(进行中)→自动驾驶(规划)。核心理念：每天主动告诉销售员该做什么。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知识飞轮：拜访前AI匹配历史经验→拜访中结构化作战卡→拜访后2分钟填写复盘卡→自动回写IMA。参考Nonaka SECI模型。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路线图4阶段、投入极低(¥2/天)、预期收益显著。感谢时总！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痛点1：信息碎片化 — 销售在ERP、飞书、Excel之间切换。痛点2：经验流失 — 黄明月等离职后客户关系断层。痛点3：响应滞后。参考华为LTC：从线索到回款的全流程管理。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四源合一：ERP订单+飞书MCP(客户/活动/客诉/商机)+顺丰物流+IMA知识库。数据管道自动化每日刷新，前端双通道加载(CloudBase CDN优先→API备选)。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KPI看板：核心指标一览。销售总监看全量，经理看部门，销售员只看自己。日周月季年五档切换。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客户管理：1700客户多维度筛选。商机沙盘：339个商机按区域/达成率分析。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订单管理：上半部分时间维度分析+六维统计，下半部分近90天明细+顺丰时间线。1,323个包裹每日刷新。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客诉：六维度筛选器联动。350条全量可查。待办：独立CRUD，售前/技术/交付分类。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2D80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686800" y="0"/>
            <a:ext cx="457200" cy="5143500"/>
          </a:xfrm>
          <a:prstGeom prst="rect">
            <a:avLst/>
          </a:prstGeom>
          <a:solidFill>
            <a:srgbClr val="0043C1">
              <a:alpha val="5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43C1">
              <a:alpha val="7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3716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宝锐生物 · 诊断原料销售工作台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914400" y="22860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3C5F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数据驱动的销售管理  ·  AI 赋能的一线作战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14400" y="2880360"/>
            <a:ext cx="1371600" cy="27432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31089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飞书应用  ·  手机 + 电脑  ·  随时随地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14400" y="3931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向总经理 时彦祎 先生汇报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14400" y="4251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刘新元  |  2026年7月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 / 16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销售 Copilot：访前准备中心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销售 Copilot：访前准备中心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40080" y="11887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搜索客户 → 选择输出类型 → 一键生成Hermes指令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5544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自动检测文件状态 · CSV导出 · 历史归档管理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访前：AI搜索IMA知识库 → 访中：动态作战卡 → 访后：结构化复盘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40080" y="2286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已生成多份客户拜访卡/调研报告（如之江生物）</a:t>
            </a:r>
            <a:endParaRPr lang="en-US" sz="10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120640" y="914400"/>
            <a:ext cx="3840480" cy="27432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 / 16</a:t>
            </a:r>
            <a:endParaRPr lang="en-US" sz="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Copilot 产出示例：客户拜访卡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Copilot 产出示例：客户拜访卡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40080" y="11887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四Tab交互式HTML：访前准备 / 访中记录 / 访后跟进 / 复盘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5544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自动聚合：公司概况+关键联系人+竞争态势+拜访策略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结构化知识卡 → 一键回写IMA知识库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40080" y="2286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示例：上海之江生物（张立娅 · 7/31拜访邵俊斌博士）</a:t>
            </a:r>
            <a:endParaRPr lang="en-US" sz="10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120640" y="914400"/>
            <a:ext cx="3840480" cy="27432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 / 16</a:t>
            </a:r>
            <a:endParaRPr lang="en-US" sz="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四、数据价值：四个维度量化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四、数据价值：四个维度量化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365760" y="1097280"/>
            <a:ext cx="2011680" cy="21945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097280"/>
            <a:ext cx="2011680" cy="4572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8" name="Text 6"/>
          <p:cNvSpPr/>
          <p:nvPr/>
        </p:nvSpPr>
        <p:spPr>
          <a:xfrm>
            <a:off x="365760" y="123444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⏱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16916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实时性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201168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飞书MCP秒级 · ERP日级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顺丰每日自动更新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40080" y="2743200"/>
            <a:ext cx="1463040" cy="41148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743200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✅ 从"每周等Excel"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→"随时打开即最新"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2560320" y="1097280"/>
            <a:ext cx="2011680" cy="21945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560320" y="1097280"/>
            <a:ext cx="2011680" cy="4572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15" name="Text 13"/>
          <p:cNvSpPr/>
          <p:nvPr/>
        </p:nvSpPr>
        <p:spPr>
          <a:xfrm>
            <a:off x="2560320" y="123444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📱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2651760" y="16916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移动化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651760" y="201168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飞书内直接打开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手机/电脑/iPad全平台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2834640" y="2743200"/>
            <a:ext cx="1463040" cy="41148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19" name="Text 17"/>
          <p:cNvSpPr/>
          <p:nvPr/>
        </p:nvSpPr>
        <p:spPr>
          <a:xfrm>
            <a:off x="2834640" y="2743200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✅ 销售出差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也能看数据做记录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4754880" y="1097280"/>
            <a:ext cx="2011680" cy="21945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54880" y="1097280"/>
            <a:ext cx="2011680" cy="4572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22" name="Text 20"/>
          <p:cNvSpPr/>
          <p:nvPr/>
        </p:nvSpPr>
        <p:spPr>
          <a:xfrm>
            <a:off x="4754880" y="123444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🔐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4846320" y="16916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权限分权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846320" y="201168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admin→全量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manager→本部门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sales→本人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029200" y="2743200"/>
            <a:ext cx="1463040" cy="41148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26" name="Text 24"/>
          <p:cNvSpPr/>
          <p:nvPr/>
        </p:nvSpPr>
        <p:spPr>
          <a:xfrm>
            <a:off x="5029200" y="2743200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✅ 23人权限体系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数据安全有保障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6949440" y="1097280"/>
            <a:ext cx="2011680" cy="21945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949440" y="1097280"/>
            <a:ext cx="2011680" cy="4572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29" name="Text 27"/>
          <p:cNvSpPr/>
          <p:nvPr/>
        </p:nvSpPr>
        <p:spPr>
          <a:xfrm>
            <a:off x="6949440" y="123444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🔗</a:t>
            </a:r>
            <a:endParaRPr lang="en-US" sz="2800" dirty="0"/>
          </a:p>
        </p:txBody>
      </p:sp>
      <p:sp>
        <p:nvSpPr>
          <p:cNvPr id="30" name="Text 28"/>
          <p:cNvSpPr/>
          <p:nvPr/>
        </p:nvSpPr>
        <p:spPr>
          <a:xfrm>
            <a:off x="7040880" y="16916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打通飞书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040880" y="201168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客户/订单/客诉/商机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全部可跳转飞书详情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7223760" y="2743200"/>
            <a:ext cx="1463040" cy="41148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3" name="Text 31"/>
          <p:cNvSpPr/>
          <p:nvPr/>
        </p:nvSpPr>
        <p:spPr>
          <a:xfrm>
            <a:off x="7223760" y="2743200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✅ 数据不再是孤岛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点击即达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457200" y="3520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月度销售额趋势（2026年1-6月）</a:t>
            </a:r>
            <a:endParaRPr lang="en-US" sz="1100" dirty="0"/>
          </a:p>
        </p:txBody>
      </p:sp>
      <p:graphicFrame>
        <p:nvGraphicFramePr>
          <p:cNvPr id="35" name="Chart 0" descr=""/>
          <p:cNvGraphicFramePr/>
          <p:nvPr/>
        </p:nvGraphicFramePr>
        <p:xfrm>
          <a:off x="457200" y="3794760"/>
          <a:ext cx="8229600" cy="1188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36" name="Text 33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 / 16</a:t>
            </a:r>
            <a:endParaRPr lang="en-US" sz="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飞书触达：从"被动查询"到"主动推送"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飞书触达：从"被动查询"到"主动推送"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548640" y="1097280"/>
            <a:ext cx="1280160" cy="32004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09728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✅ 已实现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011680" y="1170432"/>
            <a:ext cx="164592" cy="164592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9" name="Shape 7"/>
          <p:cNvSpPr/>
          <p:nvPr/>
        </p:nvSpPr>
        <p:spPr>
          <a:xfrm>
            <a:off x="2084832" y="1371600"/>
            <a:ext cx="18288" cy="64008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10" name="Text 8"/>
          <p:cNvSpPr/>
          <p:nvPr/>
        </p:nvSpPr>
        <p:spPr>
          <a:xfrm>
            <a:off x="2377440" y="107899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飞书 Gateway 双向通信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377440" y="137160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WebSocket长连接 · 消息实时收发 · AI Agent自主回复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48640" y="2057400"/>
            <a:ext cx="1280160" cy="32004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205740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🔄 开发中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011680" y="2130552"/>
            <a:ext cx="164592" cy="16459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5" name="Shape 13"/>
          <p:cNvSpPr/>
          <p:nvPr/>
        </p:nvSpPr>
        <p:spPr>
          <a:xfrm>
            <a:off x="2084832" y="2331720"/>
            <a:ext cx="18288" cy="64008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16" name="Text 14"/>
          <p:cNvSpPr/>
          <p:nvPr/>
        </p:nvSpPr>
        <p:spPr>
          <a:xfrm>
            <a:off x="2377440" y="203911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顺丰派送弹窗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377440" y="23317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订单派送 → 匹配下单人 → 飞书卡片通知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48640" y="3017520"/>
            <a:ext cx="1280160" cy="32004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301752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📅 规划中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011680" y="3090672"/>
            <a:ext cx="164592" cy="164592"/>
          </a:xfrm>
          <a:prstGeom prst="ellipse">
            <a:avLst/>
          </a:prstGeom>
          <a:solidFill>
            <a:srgbClr val="6B7280"/>
          </a:solidFill>
          <a:ln/>
        </p:spPr>
      </p:sp>
      <p:sp>
        <p:nvSpPr>
          <p:cNvPr id="21" name="Shape 19"/>
          <p:cNvSpPr/>
          <p:nvPr/>
        </p:nvSpPr>
        <p:spPr>
          <a:xfrm>
            <a:off x="2084832" y="3291840"/>
            <a:ext cx="18288" cy="64008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22" name="Text 20"/>
          <p:cNvSpPr/>
          <p:nvPr/>
        </p:nvSpPr>
        <p:spPr>
          <a:xfrm>
            <a:off x="2377440" y="29992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客诉实时通知 + 测试反馈提醒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2377440" y="329184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新建客诉→实时弹窗 · 测试单超30天→自动提醒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48640" y="3977640"/>
            <a:ext cx="1280160" cy="32004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397764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📅 规划中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2011680" y="4050792"/>
            <a:ext cx="164592" cy="164592"/>
          </a:xfrm>
          <a:prstGeom prst="ellipse">
            <a:avLst/>
          </a:prstGeom>
          <a:solidFill>
            <a:srgbClr val="6B7280"/>
          </a:solidFill>
          <a:ln/>
        </p:spPr>
      </p:sp>
      <p:sp>
        <p:nvSpPr>
          <p:cNvPr id="27" name="Text 25"/>
          <p:cNvSpPr/>
          <p:nvPr/>
        </p:nvSpPr>
        <p:spPr>
          <a:xfrm>
            <a:off x="2377440" y="39593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大客户预警 + 商机阶段推送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2377440" y="4251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采购额环比降&gt;20%→预警总监 · 商机POC→通知团队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13 / 16</a:t>
            </a:r>
            <a:endParaRPr lang="en-US" sz="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五、AI Copilot 愿景：从"能看"到"能干"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五、AI Copilot 愿景：从"能看"到"能干"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1188720"/>
            <a:ext cx="246888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52400" dist="50800" dir="81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1188720"/>
            <a:ext cx="2468880" cy="4572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32588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dirty="0">
                <a:solidFill>
                  <a:srgbClr val="000000"/>
                </a:solidFill>
              </a:rPr>
              <a:t>📊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777240" y="19202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仪表盘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77240" y="233172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能看数据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KPI/订单/客诉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被动查看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14400" y="320040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✅ 已实现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154680" y="219456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6B7280"/>
                </a:solidFill>
              </a:rPr>
              <a:t>→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3474720" y="1188720"/>
            <a:ext cx="246888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52400" dist="50800" dir="8100000">
              <a:srgbClr val="000000">
                <a:alpha val="1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0" y="1188720"/>
            <a:ext cx="2468880" cy="4572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5" name="Text 13"/>
          <p:cNvSpPr/>
          <p:nvPr/>
        </p:nvSpPr>
        <p:spPr>
          <a:xfrm>
            <a:off x="3474720" y="132588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dirty="0">
                <a:solidFill>
                  <a:srgbClr val="000000"/>
                </a:solidFill>
              </a:rPr>
              <a:t>🤖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3611880" y="19202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副驾驶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3611880" y="233172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能提示行动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"今天跟谁、跟什么"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主动推送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749040" y="320040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🔄 进行中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989320" y="219456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6B7280"/>
                </a:solidFill>
              </a:rPr>
              <a:t>→</a:t>
            </a:r>
            <a:endParaRPr lang="en-US" sz="2200" dirty="0"/>
          </a:p>
        </p:txBody>
      </p:sp>
      <p:sp>
        <p:nvSpPr>
          <p:cNvPr id="20" name="Shape 18"/>
          <p:cNvSpPr/>
          <p:nvPr/>
        </p:nvSpPr>
        <p:spPr>
          <a:xfrm>
            <a:off x="6309360" y="1188720"/>
            <a:ext cx="246888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52400" dist="50800" dir="8100000">
              <a:srgbClr val="000000">
                <a:alpha val="1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309360" y="1188720"/>
            <a:ext cx="2468880" cy="4572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22" name="Text 20"/>
          <p:cNvSpPr/>
          <p:nvPr/>
        </p:nvSpPr>
        <p:spPr>
          <a:xfrm>
            <a:off x="6309360" y="132588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dirty="0">
                <a:solidFill>
                  <a:srgbClr val="000000"/>
                </a:solidFill>
              </a:rPr>
              <a:t>🚀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6446520" y="19202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自动驾驶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446520" y="233172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能代办事务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自动生成拜访卡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自动沉淀知识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583680" y="320040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📅 规划中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1371600" y="4023360"/>
            <a:ext cx="6400800" cy="45720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27" name="Text 25"/>
          <p:cNvSpPr/>
          <p:nvPr/>
        </p:nvSpPr>
        <p:spPr>
          <a:xfrm>
            <a:off x="1371600" y="402336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每个销售员打开飞书，3秒内知道："我今天该做什么"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 / 16</a:t>
            </a:r>
            <a:endParaRPr lang="en-US" sz="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核心引擎：知识飞轮（参考 Nonaka SECI 模型）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核心引擎：知识飞轮（参考 Nonaka SECI 模型）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9144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每一次赢单与丢单，都变成团队的弹药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371600"/>
            <a:ext cx="2651760" cy="2103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371600"/>
            <a:ext cx="2651760" cy="4572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150876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🔍 拜访前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94360" y="1965960"/>
            <a:ext cx="2377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AI自动匹配：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客户历史订单 · 在测样品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竞品报价 · 成功案例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自动生成拜访卡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00400" y="210312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6B7280"/>
                </a:solidFill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3383280" y="1371600"/>
            <a:ext cx="2651760" cy="2103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383280" y="1371600"/>
            <a:ext cx="2651760" cy="4572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4" name="Text 12"/>
          <p:cNvSpPr/>
          <p:nvPr/>
        </p:nvSpPr>
        <p:spPr>
          <a:xfrm>
            <a:off x="3383280" y="150876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📝 拜访中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520440" y="1965960"/>
            <a:ext cx="2377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结构化作战卡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3个关键问题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产品参数速查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异议处理话术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126480" y="210312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6B7280"/>
                </a:solidFill>
              </a:rPr>
              <a:t>→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6309360" y="1371600"/>
            <a:ext cx="2651760" cy="2103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309360" y="1371600"/>
            <a:ext cx="2651760" cy="4572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9" name="Text 17"/>
          <p:cNvSpPr/>
          <p:nvPr/>
        </p:nvSpPr>
        <p:spPr>
          <a:xfrm>
            <a:off x="6309360" y="150876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📖 拜访后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446520" y="1965960"/>
            <a:ext cx="2377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2分钟填写复盘卡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竞品信息更新 · 话术评分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自动回写知识库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7200" y="374904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产品参数  ·  竞品对比  ·  客户案例  ·  话术库  ·  丢单教训  ·  赢单打法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57200" y="40233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结构化模板（下拉选择 + 短文本）→ 可检索 → 可复用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 / 16</a:t>
            </a:r>
            <a:endParaRPr lang="en-US" sz="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实施路线图 + 投入产出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实施路线图 + 投入产出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40080" y="10058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实施路线图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31520" y="1417320"/>
            <a:ext cx="137160" cy="13716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8" name="Shape 6"/>
          <p:cNvSpPr/>
          <p:nvPr/>
        </p:nvSpPr>
        <p:spPr>
          <a:xfrm>
            <a:off x="786384" y="1600200"/>
            <a:ext cx="18288" cy="36576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9" name="Text 7"/>
          <p:cNvSpPr/>
          <p:nvPr/>
        </p:nvSpPr>
        <p:spPr>
          <a:xfrm>
            <a:off x="1097280" y="135331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✅ 已完成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743200" y="135331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数据底座 + 六大看板 + Copilot + 飞书应用部署 + 顺丰API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31520" y="2057400"/>
            <a:ext cx="137160" cy="13716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2" name="Shape 10"/>
          <p:cNvSpPr/>
          <p:nvPr/>
        </p:nvSpPr>
        <p:spPr>
          <a:xfrm>
            <a:off x="786384" y="2240280"/>
            <a:ext cx="18288" cy="36576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13" name="Text 11"/>
          <p:cNvSpPr/>
          <p:nvPr/>
        </p:nvSpPr>
        <p:spPr>
          <a:xfrm>
            <a:off x="1097280" y="199339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🔄 S1 1-2周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743200" y="199339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飞书推送 + Copilot结构化模板 + IMA回写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731520" y="2697480"/>
            <a:ext cx="137160" cy="137160"/>
          </a:xfrm>
          <a:prstGeom prst="ellipse">
            <a:avLst/>
          </a:prstGeom>
          <a:solidFill>
            <a:srgbClr val="6B7280"/>
          </a:solidFill>
          <a:ln/>
        </p:spPr>
      </p:sp>
      <p:sp>
        <p:nvSpPr>
          <p:cNvPr id="16" name="Shape 14"/>
          <p:cNvSpPr/>
          <p:nvPr/>
        </p:nvSpPr>
        <p:spPr>
          <a:xfrm>
            <a:off x="786384" y="2880360"/>
            <a:ext cx="18288" cy="36576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263347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📅 S2 2-4周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2743200" y="263347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样品→订单转化漏斗 + 客户360°档案卡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31520" y="3337560"/>
            <a:ext cx="137160" cy="137160"/>
          </a:xfrm>
          <a:prstGeom prst="ellipse">
            <a:avLst/>
          </a:prstGeom>
          <a:solidFill>
            <a:srgbClr val="6B7280"/>
          </a:solidFill>
          <a:ln/>
        </p:spPr>
      </p:sp>
      <p:sp>
        <p:nvSpPr>
          <p:cNvPr id="20" name="Text 18"/>
          <p:cNvSpPr/>
          <p:nvPr/>
        </p:nvSpPr>
        <p:spPr>
          <a:xfrm>
            <a:off x="1097280" y="32735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📅 S3 4-8周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743200" y="327355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移动看板 + 竞品监控 + 大客户预警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029200" y="100584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投入产出分析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5029200" y="1371600"/>
            <a:ext cx="3840480" cy="548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5029200" y="1371600"/>
            <a:ext cx="54864" cy="5486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25" name="Text 23"/>
          <p:cNvSpPr/>
          <p:nvPr/>
        </p:nvSpPr>
        <p:spPr>
          <a:xfrm>
            <a:off x="5193792" y="1444752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💻 技术投入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193792" y="1810512"/>
            <a:ext cx="3520440" cy="18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Hermes(开源免费) + CloudBase(免费) + DeepSeek API(~¥2/天) + Tavily(免费)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5029200" y="2011680"/>
            <a:ext cx="3840480" cy="548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5029200" y="2011680"/>
            <a:ext cx="54864" cy="5486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29" name="Text 27"/>
          <p:cNvSpPr/>
          <p:nvPr/>
        </p:nvSpPr>
        <p:spPr>
          <a:xfrm>
            <a:off x="5193792" y="2084832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👥 人力投入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5193792" y="2450592"/>
            <a:ext cx="3520440" cy="18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刘新元1人兼职 + AI Agent(Kimi K3)自动编码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029200" y="2651760"/>
            <a:ext cx="3840480" cy="548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029200" y="2651760"/>
            <a:ext cx="54864" cy="5486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33" name="Text 31"/>
          <p:cNvSpPr/>
          <p:nvPr/>
        </p:nvSpPr>
        <p:spPr>
          <a:xfrm>
            <a:off x="5193792" y="2724912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📈 预期收益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5193792" y="3090672"/>
            <a:ext cx="3520440" cy="18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信息效率↑80% · 客诉响应↓75% · 新人上手↓50% · 经验复用0→60%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57200" y="4114800"/>
            <a:ext cx="8229600" cy="59436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36" name="Text 34"/>
          <p:cNvSpPr/>
          <p:nvPr/>
        </p:nvSpPr>
        <p:spPr>
          <a:xfrm>
            <a:off x="457200" y="4114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让数据为销售服务，让经验为团队所用</a:t>
            </a:r>
            <a:endParaRPr lang="en-US" sz="2200" dirty="0"/>
          </a:p>
        </p:txBody>
      </p:sp>
      <p:sp>
        <p:nvSpPr>
          <p:cNvPr id="37" name="Text 35"/>
          <p:cNvSpPr/>
          <p:nvPr/>
        </p:nvSpPr>
        <p:spPr>
          <a:xfrm>
            <a:off x="457200" y="457200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飞书搜索"宝锐生物销售工作台"即可体验  |  感谢时总！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16 / 16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汇报提纲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822960"/>
            <a:ext cx="8229600" cy="13716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1207008"/>
            <a:ext cx="365760" cy="365760"/>
          </a:xfrm>
          <a:prstGeom prst="ellipse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2070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04672" y="1600200"/>
            <a:ext cx="27432" cy="292608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7" name="Text 5"/>
          <p:cNvSpPr/>
          <p:nvPr/>
        </p:nvSpPr>
        <p:spPr>
          <a:xfrm>
            <a:off x="1280160" y="1188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背景与痛点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280160" y="146304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诊断原料 B2B 销售的三大管理瓶颈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40080" y="1938528"/>
            <a:ext cx="365760" cy="365760"/>
          </a:xfrm>
          <a:prstGeom prst="ellipse">
            <a:avLst/>
          </a:prstGeom>
          <a:solidFill>
            <a:srgbClr val="0043C1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19385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804672" y="2331720"/>
            <a:ext cx="27432" cy="292608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12" name="Text 10"/>
          <p:cNvSpPr/>
          <p:nvPr/>
        </p:nvSpPr>
        <p:spPr>
          <a:xfrm>
            <a:off x="1280160" y="19202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搭建思路与理论依据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280160" y="219456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LTC 流程 · 数据底座 · 铁三角协同 · 知识管理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40080" y="2670048"/>
            <a:ext cx="365760" cy="36576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26700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04672" y="3063240"/>
            <a:ext cx="27432" cy="292608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17" name="Text 15"/>
          <p:cNvSpPr/>
          <p:nvPr/>
        </p:nvSpPr>
        <p:spPr>
          <a:xfrm>
            <a:off x="1280160" y="26517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已上线功能演示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280160" y="292608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看板 | 客户 | 订单 | 客诉 | 访前准备 Copilot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40080" y="3401568"/>
            <a:ext cx="365760" cy="36576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34015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804672" y="3794760"/>
            <a:ext cx="27432" cy="292608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22" name="Text 20"/>
          <p:cNvSpPr/>
          <p:nvPr/>
        </p:nvSpPr>
        <p:spPr>
          <a:xfrm>
            <a:off x="1280160" y="33832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数据价值与飞书触达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280160" y="3657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实时性 · 移动化 · 权限分权 · 主动推送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40080" y="4133088"/>
            <a:ext cx="365760" cy="365760"/>
          </a:xfrm>
          <a:prstGeom prst="ellipse">
            <a:avLst/>
          </a:prstGeom>
          <a:solidFill>
            <a:srgbClr val="002D80"/>
          </a:solidFill>
          <a:ln/>
        </p:spPr>
      </p:sp>
      <p:sp>
        <p:nvSpPr>
          <p:cNvPr id="25" name="Text 23"/>
          <p:cNvSpPr/>
          <p:nvPr/>
        </p:nvSpPr>
        <p:spPr>
          <a:xfrm>
            <a:off x="640080" y="41330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280160" y="4114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Copilot 愿景与路线图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280160" y="43891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知识飞轮 · 三阶段演进 · 投入产出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 / 16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一、背景与痛点：诊断原料 B2B 销售的管理瓶颈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一、背景与痛点：诊断原料 B2B 销售的管理瓶颈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40080" y="109728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三大管理瓶颈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155448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✕  信息碎片化：ERP靠Excel导出，飞书数据分散在三个空间，销售员每天切换5+系统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22960" y="201168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✕  经验流失：资深销售离职带走客户关系和拜访经验，新人重复踩坑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22960" y="246888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✕  响应滞后：客诉处理平均4天、样品测试反馈靠追问、物流状态不透明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0" y="10972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华为 LTC 方法论启示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212080" y="15544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◆  LTC = 线索到现金：客户需求→方案→交付→回款全流程管理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212080" y="20116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◆  铁三角协同：AR客户经理 + SR方案经理 + FR交付经理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212080" y="24688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◆  核心原则：信息流驱动业务流，让听见炮火的人做决定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40080" y="3383280"/>
            <a:ext cx="7863840" cy="502920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3429000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参考华为 LTC 方法论，结合诊断原料业务特点，我们搭建了这个工作台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4114800"/>
            <a:ext cx="182880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40080" y="4133088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4,128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640080" y="452628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历史订单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2697480" y="4114800"/>
            <a:ext cx="182880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2697480" y="4133088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1,700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2697480" y="452628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活跃客户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754880" y="4114800"/>
            <a:ext cx="182880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754880" y="4133088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350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4754880" y="452628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客诉记录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6812280" y="4114800"/>
            <a:ext cx="182880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812280" y="4133088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339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6812280" y="452628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在跟商机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/ 16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二、搭建思路：从"人找数据"到"数据找人"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二、搭建思路：从"人找数据"到"数据找人"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57200" y="1097280"/>
            <a:ext cx="1920240" cy="868680"/>
          </a:xfrm>
          <a:prstGeom prst="rect">
            <a:avLst/>
          </a:prstGeom>
          <a:solidFill>
            <a:srgbClr val="E8F0FE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57200" y="111556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ERP 订单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141732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4,128条订单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2,303.9万价税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606040" y="1097280"/>
            <a:ext cx="1920240" cy="868680"/>
          </a:xfrm>
          <a:prstGeom prst="rect">
            <a:avLst/>
          </a:prstGeom>
          <a:solidFill>
            <a:srgbClr val="E8F0FE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606040" y="111556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飞书 MCP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606040" y="141732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实时API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客户/活动/客诉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754880" y="1097280"/>
            <a:ext cx="1920240" cy="868680"/>
          </a:xfrm>
          <a:prstGeom prst="rect">
            <a:avLst/>
          </a:prstGeom>
          <a:solidFill>
            <a:srgbClr val="E8F0FE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754880" y="111556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顺丰 API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754880" y="141732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1,323物流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签收/派送/异常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903720" y="1097280"/>
            <a:ext cx="1920240" cy="868680"/>
          </a:xfrm>
          <a:prstGeom prst="rect">
            <a:avLst/>
          </a:prstGeom>
          <a:solidFill>
            <a:srgbClr val="E8F0FE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903720" y="111556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IMA 知识库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903720" y="141732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产品参数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竞品/案例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914400" y="21031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▼  数据管道（Python 脚本 · Cron 定时任务 · 每日自动刷新）  ▼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1371600" y="2468880"/>
            <a:ext cx="6400800" cy="41148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20" name="Text 18"/>
          <p:cNvSpPr/>
          <p:nvPr/>
        </p:nvSpPr>
        <p:spPr>
          <a:xfrm>
            <a:off x="1371600" y="246888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JSON 数据层  →  CloudBase CDN  →  HTTP API  →  销售工作台（Web · 飞书 · 手机）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3108960"/>
            <a:ext cx="192024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7200" y="3108960"/>
            <a:ext cx="54864" cy="10058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23" name="Text 21"/>
          <p:cNvSpPr/>
          <p:nvPr/>
        </p:nvSpPr>
        <p:spPr>
          <a:xfrm>
            <a:off x="621792" y="3182112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四源合一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21792" y="354787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ERP + MCP + 顺丰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+ IMA，统一JSON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1828800" y="3017520"/>
            <a:ext cx="274320" cy="27432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6" name="Text 24"/>
          <p:cNvSpPr/>
          <p:nvPr/>
        </p:nvSpPr>
        <p:spPr>
          <a:xfrm>
            <a:off x="1828800" y="30175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✓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2606040" y="3108960"/>
            <a:ext cx="192024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2606040" y="3108960"/>
            <a:ext cx="54864" cy="10058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29" name="Text 27"/>
          <p:cNvSpPr/>
          <p:nvPr/>
        </p:nvSpPr>
        <p:spPr>
          <a:xfrm>
            <a:off x="2770632" y="3182112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自动刷新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2770632" y="354787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无需人工导出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Excel，Cron全自动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977640" y="3017520"/>
            <a:ext cx="274320" cy="27432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2" name="Text 30"/>
          <p:cNvSpPr/>
          <p:nvPr/>
        </p:nvSpPr>
        <p:spPr>
          <a:xfrm>
            <a:off x="3977640" y="30175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✓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4754880" y="3108960"/>
            <a:ext cx="192024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4754880" y="3108960"/>
            <a:ext cx="54864" cy="10058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35" name="Text 33"/>
          <p:cNvSpPr/>
          <p:nvPr/>
        </p:nvSpPr>
        <p:spPr>
          <a:xfrm>
            <a:off x="4919472" y="3182112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分权展示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4919472" y="354787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admin→manager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→sales 三级权限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6126480" y="3017520"/>
            <a:ext cx="274320" cy="27432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8" name="Text 36"/>
          <p:cNvSpPr/>
          <p:nvPr/>
        </p:nvSpPr>
        <p:spPr>
          <a:xfrm>
            <a:off x="6126480" y="30175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✓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6903720" y="3108960"/>
            <a:ext cx="192024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903720" y="3108960"/>
            <a:ext cx="54864" cy="10058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41" name="Text 39"/>
          <p:cNvSpPr/>
          <p:nvPr/>
        </p:nvSpPr>
        <p:spPr>
          <a:xfrm>
            <a:off x="7068312" y="3182112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飞书打通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7068312" y="354787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客户/订单/客诉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商机一键跳转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8275320" y="3017520"/>
            <a:ext cx="274320" cy="27432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44" name="Text 42"/>
          <p:cNvSpPr/>
          <p:nvPr/>
        </p:nvSpPr>
        <p:spPr>
          <a:xfrm>
            <a:off x="8275320" y="30175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✓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 / 16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理论依据：华为 LTC + 铁三角 + 知识管理 SECI 模型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理论依据：华为 LTC + 铁三角 + 知识管理 SECI 模型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57200" y="1097280"/>
            <a:ext cx="274320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097280"/>
            <a:ext cx="54864" cy="201168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8" name="Text 6"/>
          <p:cNvSpPr/>
          <p:nvPr/>
        </p:nvSpPr>
        <p:spPr>
          <a:xfrm>
            <a:off x="621792" y="1170432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LTC 流程嵌入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21792" y="1536192"/>
            <a:ext cx="242316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线索：商机沙盘→339个商机按阶段管理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机会：Copilot→一键生成拜访卡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合同：订单管理→ERP+顺丰联动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回款：KPI看板→目标vs实际对比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383280" y="1097280"/>
            <a:ext cx="274320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383280" y="1097280"/>
            <a:ext cx="54864" cy="201168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12" name="Text 10"/>
          <p:cNvSpPr/>
          <p:nvPr/>
        </p:nvSpPr>
        <p:spPr>
          <a:xfrm>
            <a:off x="3547872" y="1170432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铁三角数字化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547872" y="1536192"/>
            <a:ext cx="242316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客户经理(AR)：客户360°+拜访记录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方案经理(SR)：产品参数+竞品对比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交付经理(FR)：订单追踪+客诉闭环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三方信息实时共享，消除协同盲区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6309360" y="1097280"/>
            <a:ext cx="274320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309360" y="1097280"/>
            <a:ext cx="54864" cy="201168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16" name="Text 14"/>
          <p:cNvSpPr/>
          <p:nvPr/>
        </p:nvSpPr>
        <p:spPr>
          <a:xfrm>
            <a:off x="6473952" y="1170432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知识管理飞轮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473952" y="1536192"/>
            <a:ext cx="242316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外化：2分钟填写结构化复盘卡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组合：竞品/话术/案例标签分类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内化：下次拜访自动匹配历史经验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参考：Nonaka SECI 知识创造模型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57200" y="33832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理论来源：华为 LTC 流程体系  ·  铁三角作战模式  ·  Nonaka &amp; Takeuchi SECI 知识管理模型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57200" y="3840480"/>
            <a:ext cx="274320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57200" y="3840480"/>
            <a:ext cx="2743200" cy="36576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391363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LTC = 线索到现金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48640" y="418795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华为三大主流程之一，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管理从市场线索到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回款的全生命周期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383280" y="3840480"/>
            <a:ext cx="274320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383280" y="3840480"/>
            <a:ext cx="2743200" cy="36576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25" name="Text 23"/>
          <p:cNvSpPr/>
          <p:nvPr/>
        </p:nvSpPr>
        <p:spPr>
          <a:xfrm>
            <a:off x="3474720" y="391363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铁三角 = AR+SR+FR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3474720" y="418795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客户经理+方案经理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+交付经理，三位一体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协同作战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309360" y="3840480"/>
            <a:ext cx="274320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309360" y="3840480"/>
            <a:ext cx="2743200" cy="36576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29" name="Text 27"/>
          <p:cNvSpPr/>
          <p:nvPr/>
        </p:nvSpPr>
        <p:spPr>
          <a:xfrm>
            <a:off x="6400800" y="391363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SECI = 知识螺旋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400800" y="418795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共同化→表出化→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联结化→内化，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知识在组织内螺旋上升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 / 16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三、功能演示：KPI 看板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三、功能演示：KPI 看板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57200" y="1097280"/>
            <a:ext cx="192024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57200" y="111556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2,303.9万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57200" y="1627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价税合计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606040" y="1097280"/>
            <a:ext cx="192024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606040" y="111556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1,700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2606040" y="1627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活跃客户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754880" y="1097280"/>
            <a:ext cx="192024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754880" y="111556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7,723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754880" y="1627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联系人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903720" y="1097280"/>
            <a:ext cx="192024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903720" y="111556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43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1,323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903720" y="1627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追踪包裹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40080" y="2286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三年逐月对比（2024 / 2025 / 2026）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265176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部门/个人分权：总监看部门 · 销售看自己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40080" y="30175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日/周/月/季/年五档周期切换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40080" y="33832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客户 TOP5 + 部门横向对比</a:t>
            </a:r>
            <a:endParaRPr lang="en-US" sz="1000" dirty="0"/>
          </a:p>
        </p:txBody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120640" y="914400"/>
            <a:ext cx="3840480" cy="2743200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 / 16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客户管理 + 商机沙盘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客户管理 + 商机沙盘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40080" y="11887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1,700客户按部门/区域/类型筛选 · 集团自动聚合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5544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SVG柱状图按维度分组 · 点击柱子下钻过滤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339个商机按区域/人员/达成率全景分析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40080" y="2286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客户级别A/B/C/D分层 · 飞书一键跳转详情</a:t>
            </a:r>
            <a:endParaRPr lang="en-US" sz="10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120640" y="914400"/>
            <a:ext cx="3840480" cy="27432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 / 16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订单管理 + 物流追踪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订单管理 + 物流追踪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40080" y="11887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本周/本月/本季/本年可切换 · 六维统计卡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5544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8列可筛选表格 · 展开顺丰物流时间线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1,323个物流单号每日刷新 · 414条已签收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40080" y="2286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数据来源：MCP销售订单 + 顺丰API（19关键词签收判定）</a:t>
            </a:r>
            <a:endParaRPr lang="en-US" sz="10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120640" y="914400"/>
            <a:ext cx="3840480" cy="27432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 / 16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749808"/>
            <a:ext cx="8229600" cy="16459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客诉管理 + 待办推进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"/>
            <a:ext cx="54864" cy="320040"/>
          </a:xfrm>
          <a:prstGeom prst="rect">
            <a:avLst/>
          </a:prstGeom>
          <a:solidFill>
            <a:srgbClr val="0043C1"/>
          </a:solidFill>
          <a:ln/>
        </p:spPr>
      </p:sp>
      <p:sp>
        <p:nvSpPr>
          <p:cNvPr id="5" name="Text 3"/>
          <p:cNvSpPr/>
          <p:nvPr/>
        </p:nvSpPr>
        <p:spPr>
          <a:xfrm>
            <a:off x="676656" y="20116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客诉管理 + 待办推进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40080" y="11887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六维度联动筛选：区域/状态/优先级/类型/天数/处理人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5544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紧急/高/中/低四档 · 超30天红色预警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350条客诉全量可查 · 飞书售后管理实时同步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40080" y="2286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独立待办清单 · 销售/技术/交付三分法 · localStorage持久化</a:t>
            </a:r>
            <a:endParaRPr lang="en-US" sz="10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120640" y="914400"/>
            <a:ext cx="3840480" cy="27432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412480" y="484632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B728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 / 16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宝锐生物 · 诊断原料销售工作台</dc:title>
  <dc:subject>PptxGenJS Presentation</dc:subject>
  <dc:creator>刘新元</dc:creator>
  <cp:lastModifiedBy>刘新元</cp:lastModifiedBy>
  <cp:revision>1</cp:revision>
  <dcterms:created xsi:type="dcterms:W3CDTF">2026-07-28T15:12:58Z</dcterms:created>
  <dcterms:modified xsi:type="dcterms:W3CDTF">2026-07-28T15:12:58Z</dcterms:modified>
</cp:coreProperties>
</file>