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201168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pic>
        <p:nvPicPr>
          <p:cNvPr id="4" name="Image 1" descr="/mnt/data/logo-渐变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97" y="411480"/>
            <a:ext cx="1950263" cy="7498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1261872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23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mRNA Solution Portfolio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502920" y="1737360"/>
            <a:ext cx="5669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F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focused brochure layout for IVT enzymes, capping reagents, QC tools and RNA ladder products.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502920" y="2240280"/>
            <a:ext cx="6492240" cy="0"/>
          </a:xfrm>
          <a:prstGeom prst="line">
            <a:avLst/>
          </a:prstGeom>
          <a:noFill/>
          <a:ln w="12700">
            <a:solidFill>
              <a:srgbClr val="D8EAF6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530352" y="2487168"/>
            <a:ext cx="1051560" cy="310896"/>
          </a:xfrm>
          <a:prstGeom prst="roundRect">
            <a:avLst>
              <a:gd name="adj" fmla="val 23529"/>
            </a:avLst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30352" y="2514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GMP-grade</a:t>
            </a:r>
            <a:endParaRPr lang="en-US" sz="880" dirty="0"/>
          </a:p>
        </p:txBody>
      </p:sp>
      <p:sp>
        <p:nvSpPr>
          <p:cNvPr id="10" name="Shape 6"/>
          <p:cNvSpPr/>
          <p:nvPr/>
        </p:nvSpPr>
        <p:spPr>
          <a:xfrm>
            <a:off x="1655064" y="2487168"/>
            <a:ext cx="1261872" cy="310896"/>
          </a:xfrm>
          <a:prstGeom prst="roundRect">
            <a:avLst>
              <a:gd name="adj" fmla="val 23529"/>
            </a:avLst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655064" y="2514600"/>
            <a:ext cx="12618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Low dsRNA</a:t>
            </a:r>
            <a:endParaRPr lang="en-US" sz="880" dirty="0"/>
          </a:p>
        </p:txBody>
      </p:sp>
      <p:sp>
        <p:nvSpPr>
          <p:cNvPr id="12" name="Shape 8"/>
          <p:cNvSpPr/>
          <p:nvPr/>
        </p:nvSpPr>
        <p:spPr>
          <a:xfrm>
            <a:off x="3017520" y="2487168"/>
            <a:ext cx="1298448" cy="310896"/>
          </a:xfrm>
          <a:prstGeom prst="roundRect">
            <a:avLst>
              <a:gd name="adj" fmla="val 23529"/>
            </a:avLst>
          </a:prstGeom>
          <a:solidFill>
            <a:srgbClr val="0A5A97"/>
          </a:solidFill>
          <a:ln w="12700">
            <a:solidFill>
              <a:srgbClr val="0A5A97">
                <a:alpha val="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017520" y="251460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From IVT to QC</a:t>
            </a:r>
            <a:endParaRPr lang="en-US" sz="880" dirty="0"/>
          </a:p>
        </p:txBody>
      </p:sp>
      <p:sp>
        <p:nvSpPr>
          <p:cNvPr id="14" name="Shape 10"/>
          <p:cNvSpPr/>
          <p:nvPr/>
        </p:nvSpPr>
        <p:spPr>
          <a:xfrm>
            <a:off x="4416552" y="2487168"/>
            <a:ext cx="1508760" cy="310896"/>
          </a:xfrm>
          <a:prstGeom prst="roundRect">
            <a:avLst>
              <a:gd name="adj" fmla="val 23529"/>
            </a:avLst>
          </a:prstGeom>
          <a:solidFill>
            <a:srgbClr val="4CC24A"/>
          </a:solidFill>
          <a:ln w="12700">
            <a:solidFill>
              <a:srgbClr val="4CC24A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416552" y="25146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Editable layout</a:t>
            </a:r>
            <a:endParaRPr lang="en-US" sz="880" dirty="0"/>
          </a:p>
        </p:txBody>
      </p:sp>
      <p:sp>
        <p:nvSpPr>
          <p:cNvPr id="16" name="Text 12"/>
          <p:cNvSpPr/>
          <p:nvPr/>
        </p:nvSpPr>
        <p:spPr>
          <a:xfrm>
            <a:off x="530352" y="2907792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40" dirty="0">
                <a:solidFill>
                  <a:srgbClr val="203543"/>
                </a:solidFill>
              </a:rPr>
              <a:t>Built around Biori's mRNA product line, this 2-page flyer keeps the messaging concise while reserving clean editable areas for your own charts, gels, and assay results.</a:t>
            </a:r>
            <a:endParaRPr lang="en-US" sz="1040" dirty="0"/>
          </a:p>
        </p:txBody>
      </p:sp>
      <p:sp>
        <p:nvSpPr>
          <p:cNvPr id="17" name="Shape 13"/>
          <p:cNvSpPr/>
          <p:nvPr/>
        </p:nvSpPr>
        <p:spPr>
          <a:xfrm>
            <a:off x="530352" y="3639312"/>
            <a:ext cx="73152" cy="210312"/>
          </a:xfrm>
          <a:prstGeom prst="roundRect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58368" y="362102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23A5A"/>
                </a:solidFill>
              </a:rPr>
              <a:t>mRNA workflow overview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548640" y="3986784"/>
            <a:ext cx="1481328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  <a:effectLst>
            <a:outerShdw sx="100000" sy="100000" kx="0" ky="0" algn="bl" rotWithShape="0" blurRad="12700" dist="50800" dir="2700000">
              <a:srgbClr val="7FAFD0">
                <a:alpha val="12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658368" y="4096512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A5A"/>
                </a:solidFill>
              </a:rPr>
              <a:t>Template Prep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640080" y="4297680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DNA template</a:t>
            </a:r>
            <a:endParaRPr lang="en-US" sz="780" dirty="0"/>
          </a:p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linearization / cleanup</a:t>
            </a:r>
            <a:endParaRPr lang="en-US" sz="780" dirty="0"/>
          </a:p>
        </p:txBody>
      </p:sp>
      <p:sp>
        <p:nvSpPr>
          <p:cNvPr id="22" name="Shape 18"/>
          <p:cNvSpPr/>
          <p:nvPr/>
        </p:nvSpPr>
        <p:spPr>
          <a:xfrm>
            <a:off x="2066544" y="4297680"/>
            <a:ext cx="201168" cy="164592"/>
          </a:xfrm>
          <a:prstGeom prst="chevron">
            <a:avLst/>
          </a:prstGeom>
          <a:solidFill>
            <a:srgbClr val="1290DB"/>
          </a:solidFill>
          <a:ln w="12700">
            <a:solidFill>
              <a:srgbClr val="1290DB">
                <a:alpha val="0"/>
              </a:srgbClr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2340864" y="3986784"/>
            <a:ext cx="1481328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0A5A97"/>
            </a:solidFill>
            <a:prstDash val="solid"/>
          </a:ln>
          <a:effectLst>
            <a:outerShdw sx="100000" sy="100000" kx="0" ky="0" algn="bl" rotWithShape="0" blurRad="12700" dist="50800" dir="2700000">
              <a:srgbClr val="7FAFD0">
                <a:alpha val="12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2450592" y="4096512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A5A"/>
                </a:solidFill>
              </a:rPr>
              <a:t>IVT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2432304" y="4297680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T7 polymerase</a:t>
            </a:r>
            <a:endParaRPr lang="en-US" sz="780" dirty="0"/>
          </a:p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+ NTP solutions</a:t>
            </a:r>
            <a:endParaRPr lang="en-US" sz="780" dirty="0"/>
          </a:p>
        </p:txBody>
      </p:sp>
      <p:sp>
        <p:nvSpPr>
          <p:cNvPr id="26" name="Shape 22"/>
          <p:cNvSpPr/>
          <p:nvPr/>
        </p:nvSpPr>
        <p:spPr>
          <a:xfrm>
            <a:off x="3858768" y="4297680"/>
            <a:ext cx="201168" cy="164592"/>
          </a:xfrm>
          <a:prstGeom prst="chevron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4133088" y="3986784"/>
            <a:ext cx="1481328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00A651"/>
            </a:solidFill>
            <a:prstDash val="solid"/>
          </a:ln>
          <a:effectLst>
            <a:outerShdw sx="100000" sy="100000" kx="0" ky="0" algn="bl" rotWithShape="0" blurRad="12700" dist="50800" dir="2700000">
              <a:srgbClr val="7FAFD0">
                <a:alpha val="12000"/>
              </a:srgbClr>
            </a:outerShdw>
          </a:effectLst>
        </p:spPr>
      </p:sp>
      <p:sp>
        <p:nvSpPr>
          <p:cNvPr id="28" name="Text 24"/>
          <p:cNvSpPr/>
          <p:nvPr/>
        </p:nvSpPr>
        <p:spPr>
          <a:xfrm>
            <a:off x="4242816" y="4096512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A5A"/>
                </a:solidFill>
              </a:rPr>
              <a:t>Capping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4224528" y="4297680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Vaccinia capping enzyme</a:t>
            </a:r>
            <a:endParaRPr lang="en-US" sz="780" dirty="0"/>
          </a:p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+ methyltransferase</a:t>
            </a:r>
            <a:endParaRPr lang="en-US" sz="780" dirty="0"/>
          </a:p>
        </p:txBody>
      </p:sp>
      <p:sp>
        <p:nvSpPr>
          <p:cNvPr id="30" name="Shape 26"/>
          <p:cNvSpPr/>
          <p:nvPr/>
        </p:nvSpPr>
        <p:spPr>
          <a:xfrm>
            <a:off x="5650992" y="4297680"/>
            <a:ext cx="164592" cy="164592"/>
          </a:xfrm>
          <a:prstGeom prst="chevron">
            <a:avLst/>
          </a:prstGeom>
          <a:solidFill>
            <a:srgbClr val="1290DB"/>
          </a:solidFill>
          <a:ln w="12700">
            <a:solidFill>
              <a:srgbClr val="1290DB">
                <a:alpha val="0"/>
              </a:srgbClr>
            </a:solidFill>
            <a:prstDash val="solid"/>
          </a:ln>
        </p:spPr>
      </p:sp>
      <p:sp>
        <p:nvSpPr>
          <p:cNvPr id="31" name="Shape 27"/>
          <p:cNvSpPr/>
          <p:nvPr/>
        </p:nvSpPr>
        <p:spPr>
          <a:xfrm>
            <a:off x="5925312" y="3986784"/>
            <a:ext cx="107899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  <a:effectLst>
            <a:outerShdw sx="100000" sy="100000" kx="0" ky="0" algn="bl" rotWithShape="0" blurRad="12700" dist="50800" dir="2700000">
              <a:srgbClr val="7FAFD0">
                <a:alpha val="12000"/>
              </a:srgbClr>
            </a:outerShdw>
          </a:effectLst>
        </p:spPr>
      </p:sp>
      <p:sp>
        <p:nvSpPr>
          <p:cNvPr id="32" name="Text 28"/>
          <p:cNvSpPr/>
          <p:nvPr/>
        </p:nvSpPr>
        <p:spPr>
          <a:xfrm>
            <a:off x="6035040" y="4096512"/>
            <a:ext cx="8595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A5A"/>
                </a:solidFill>
              </a:rPr>
              <a:t>QC</a:t>
            </a:r>
            <a:endParaRPr lang="en-US" sz="1050" dirty="0"/>
          </a:p>
        </p:txBody>
      </p:sp>
      <p:sp>
        <p:nvSpPr>
          <p:cNvPr id="33" name="Text 29"/>
          <p:cNvSpPr/>
          <p:nvPr/>
        </p:nvSpPr>
        <p:spPr>
          <a:xfrm>
            <a:off x="6016752" y="4297680"/>
            <a:ext cx="896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Residual &amp;</a:t>
            </a:r>
            <a:endParaRPr lang="en-US" sz="780" dirty="0"/>
          </a:p>
          <a:p>
            <a:pPr algn="ctr" indent="0" marL="0">
              <a:buNone/>
            </a:pPr>
            <a:r>
              <a:rPr lang="en-US" sz="780" dirty="0">
                <a:solidFill>
                  <a:srgbClr val="4F6B80"/>
                </a:solidFill>
              </a:rPr>
              <a:t>quality testing</a:t>
            </a:r>
            <a:endParaRPr lang="en-US" sz="780" dirty="0"/>
          </a:p>
        </p:txBody>
      </p:sp>
      <p:sp>
        <p:nvSpPr>
          <p:cNvPr id="34" name="Text 30"/>
          <p:cNvSpPr/>
          <p:nvPr/>
        </p:nvSpPr>
        <p:spPr>
          <a:xfrm>
            <a:off x="530352" y="4992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23A5A"/>
                </a:solidFill>
              </a:rPr>
              <a:t>Portfolio focus</a:t>
            </a:r>
            <a:endParaRPr lang="en-US" sz="1120" dirty="0"/>
          </a:p>
        </p:txBody>
      </p:sp>
      <p:sp>
        <p:nvSpPr>
          <p:cNvPr id="35" name="Shape 31"/>
          <p:cNvSpPr/>
          <p:nvPr/>
        </p:nvSpPr>
        <p:spPr>
          <a:xfrm>
            <a:off x="530352" y="5285232"/>
            <a:ext cx="2834640" cy="640080"/>
          </a:xfrm>
          <a:prstGeom prst="roundRect">
            <a:avLst>
              <a:gd name="adj" fmla="val 7143"/>
            </a:avLst>
          </a:prstGeom>
          <a:solidFill>
            <a:srgbClr val="EAF4FB"/>
          </a:solidFill>
          <a:ln w="12700">
            <a:solidFill>
              <a:srgbClr val="D8EAF6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67512" y="5376672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23A5A"/>
                </a:solidFill>
              </a:rPr>
              <a:t>Core IVT Enzymes</a:t>
            </a:r>
            <a:endParaRPr lang="en-US" sz="930" dirty="0"/>
          </a:p>
        </p:txBody>
      </p:sp>
      <p:sp>
        <p:nvSpPr>
          <p:cNvPr id="37" name="Text 33"/>
          <p:cNvSpPr/>
          <p:nvPr/>
        </p:nvSpPr>
        <p:spPr>
          <a:xfrm>
            <a:off x="667512" y="5550408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T7 RNA Polymerase GMP-grade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T7 RNA Polymerase 3.0 GMP-grade (low dsRNA)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RNase Inhibitor GMP-grade</a:t>
            </a:r>
            <a:endParaRPr lang="en-US" sz="720" dirty="0"/>
          </a:p>
        </p:txBody>
      </p:sp>
      <p:sp>
        <p:nvSpPr>
          <p:cNvPr id="38" name="Shape 34"/>
          <p:cNvSpPr/>
          <p:nvPr/>
        </p:nvSpPr>
        <p:spPr>
          <a:xfrm>
            <a:off x="530352" y="6071616"/>
            <a:ext cx="2834640" cy="640080"/>
          </a:xfrm>
          <a:prstGeom prst="roundRect">
            <a:avLst>
              <a:gd name="adj" fmla="val 7143"/>
            </a:avLst>
          </a:prstGeom>
          <a:solidFill>
            <a:srgbClr val="EDF9F1"/>
          </a:solidFill>
          <a:ln w="12700">
            <a:solidFill>
              <a:srgbClr val="00A651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667512" y="6163056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23A5A"/>
                </a:solidFill>
              </a:rPr>
              <a:t>Capping &amp; Modification</a:t>
            </a:r>
            <a:endParaRPr lang="en-US" sz="930" dirty="0"/>
          </a:p>
        </p:txBody>
      </p:sp>
      <p:sp>
        <p:nvSpPr>
          <p:cNvPr id="40" name="Text 36"/>
          <p:cNvSpPr/>
          <p:nvPr/>
        </p:nvSpPr>
        <p:spPr>
          <a:xfrm>
            <a:off x="667512" y="6336792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Vaccinia Capping Enzyme GMP-grade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mRNA Cap 2´-O-Methyltransferase GMP-grade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mRNA capping kit</a:t>
            </a:r>
            <a:endParaRPr lang="en-US" sz="720" dirty="0"/>
          </a:p>
        </p:txBody>
      </p:sp>
      <p:sp>
        <p:nvSpPr>
          <p:cNvPr id="41" name="Shape 37"/>
          <p:cNvSpPr/>
          <p:nvPr/>
        </p:nvSpPr>
        <p:spPr>
          <a:xfrm>
            <a:off x="530352" y="6858000"/>
            <a:ext cx="2834640" cy="640080"/>
          </a:xfrm>
          <a:prstGeom prst="roundRect">
            <a:avLst>
              <a:gd name="adj" fmla="val 7143"/>
            </a:avLst>
          </a:prstGeom>
          <a:solidFill>
            <a:srgbClr val="EAF4FB"/>
          </a:solidFill>
          <a:ln w="12700">
            <a:solidFill>
              <a:srgbClr val="D8EAF6"/>
            </a:solidFill>
            <a:prstDash val="solid"/>
          </a:ln>
        </p:spPr>
      </p:sp>
      <p:sp>
        <p:nvSpPr>
          <p:cNvPr id="42" name="Text 38"/>
          <p:cNvSpPr/>
          <p:nvPr/>
        </p:nvSpPr>
        <p:spPr>
          <a:xfrm>
            <a:off x="667512" y="6949440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23A5A"/>
                </a:solidFill>
              </a:rPr>
              <a:t>QC &amp; Ladder Tools</a:t>
            </a:r>
            <a:endParaRPr lang="en-US" sz="930" dirty="0"/>
          </a:p>
        </p:txBody>
      </p:sp>
      <p:sp>
        <p:nvSpPr>
          <p:cNvPr id="43" name="Text 39"/>
          <p:cNvSpPr/>
          <p:nvPr/>
        </p:nvSpPr>
        <p:spPr>
          <a:xfrm>
            <a:off x="667512" y="7123176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Residual RNase / DNase kits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dsRNA Residual Quantitative Detection Kit 2.0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203543"/>
                </a:solidFill>
              </a:rPr>
              <a:t>Lyo-Ready RNA Ladder 1000 / 6000 / 12000</a:t>
            </a:r>
            <a:endParaRPr lang="en-US" sz="720" dirty="0"/>
          </a:p>
        </p:txBody>
      </p:sp>
      <p:sp>
        <p:nvSpPr>
          <p:cNvPr id="44" name="Shape 40"/>
          <p:cNvSpPr/>
          <p:nvPr/>
        </p:nvSpPr>
        <p:spPr>
          <a:xfrm>
            <a:off x="3703320" y="5084064"/>
            <a:ext cx="3310128" cy="3895344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  <a:effectLst>
            <a:outerShdw sx="100000" sy="100000" kx="0" ky="0" algn="bl" rotWithShape="0" blurRad="19050" dist="19050" dir="2700000">
              <a:srgbClr val="000000">
                <a:alpha val="16000"/>
              </a:srgbClr>
            </a:outerShdw>
          </a:effectLst>
        </p:spPr>
      </p:sp>
      <p:sp>
        <p:nvSpPr>
          <p:cNvPr id="45" name="Shape 41"/>
          <p:cNvSpPr/>
          <p:nvPr/>
        </p:nvSpPr>
        <p:spPr>
          <a:xfrm>
            <a:off x="3703320" y="5084064"/>
            <a:ext cx="3310128" cy="329184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46" name="Text 42"/>
          <p:cNvSpPr/>
          <p:nvPr/>
        </p:nvSpPr>
        <p:spPr>
          <a:xfrm>
            <a:off x="3831336" y="5138928"/>
            <a:ext cx="3054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</a:rPr>
              <a:t>Data Window 01</a:t>
            </a:r>
            <a:endParaRPr lang="en-US" sz="1020" dirty="0"/>
          </a:p>
        </p:txBody>
      </p:sp>
      <p:sp>
        <p:nvSpPr>
          <p:cNvPr id="47" name="Shape 43"/>
          <p:cNvSpPr/>
          <p:nvPr/>
        </p:nvSpPr>
        <p:spPr>
          <a:xfrm>
            <a:off x="4613148" y="5577840"/>
            <a:ext cx="0" cy="310896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8" name="Shape 44"/>
          <p:cNvSpPr/>
          <p:nvPr/>
        </p:nvSpPr>
        <p:spPr>
          <a:xfrm>
            <a:off x="5358384" y="5577840"/>
            <a:ext cx="0" cy="310896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9" name="Shape 45"/>
          <p:cNvSpPr/>
          <p:nvPr/>
        </p:nvSpPr>
        <p:spPr>
          <a:xfrm>
            <a:off x="6103620" y="5577840"/>
            <a:ext cx="0" cy="310896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0" name="Shape 46"/>
          <p:cNvSpPr/>
          <p:nvPr/>
        </p:nvSpPr>
        <p:spPr>
          <a:xfrm>
            <a:off x="3867912" y="6355080"/>
            <a:ext cx="298094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1" name="Shape 47"/>
          <p:cNvSpPr/>
          <p:nvPr/>
        </p:nvSpPr>
        <p:spPr>
          <a:xfrm>
            <a:off x="3867912" y="7132320"/>
            <a:ext cx="298094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2" name="Shape 48"/>
          <p:cNvSpPr/>
          <p:nvPr/>
        </p:nvSpPr>
        <p:spPr>
          <a:xfrm>
            <a:off x="3867912" y="7909560"/>
            <a:ext cx="298094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3" name="Shape 49"/>
          <p:cNvSpPr/>
          <p:nvPr/>
        </p:nvSpPr>
        <p:spPr>
          <a:xfrm>
            <a:off x="3867912" y="8686800"/>
            <a:ext cx="2980944" cy="0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54" name="Shape 50"/>
          <p:cNvSpPr/>
          <p:nvPr/>
        </p:nvSpPr>
        <p:spPr>
          <a:xfrm>
            <a:off x="3867912" y="5577840"/>
            <a:ext cx="0" cy="3108960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55" name="Text 51"/>
          <p:cNvSpPr/>
          <p:nvPr/>
        </p:nvSpPr>
        <p:spPr>
          <a:xfrm>
            <a:off x="3867912" y="8723376"/>
            <a:ext cx="2980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70" i="1" dirty="0">
                <a:solidFill>
                  <a:srgbClr val="7C95A6"/>
                </a:solidFill>
              </a:rPr>
              <a:t>Insert yield curve, gel image, capping rate or dsRNA result here.</a:t>
            </a:r>
            <a:endParaRPr lang="en-US" sz="770" dirty="0"/>
          </a:p>
        </p:txBody>
      </p:sp>
      <p:sp>
        <p:nvSpPr>
          <p:cNvPr id="56" name="Shape 52"/>
          <p:cNvSpPr/>
          <p:nvPr/>
        </p:nvSpPr>
        <p:spPr>
          <a:xfrm>
            <a:off x="530352" y="9537192"/>
            <a:ext cx="6483096" cy="438912"/>
          </a:xfrm>
          <a:prstGeom prst="roundRect">
            <a:avLst>
              <a:gd name="adj" fmla="val 10417"/>
            </a:avLst>
          </a:prstGeom>
          <a:solidFill>
            <a:srgbClr val="FFFFFF">
              <a:alpha val="84000"/>
            </a:srgbClr>
          </a:solidFill>
          <a:ln w="12700">
            <a:solidFill>
              <a:srgbClr val="D8EAF6"/>
            </a:solidFill>
            <a:prstDash val="solid"/>
          </a:ln>
        </p:spPr>
      </p:sp>
      <p:sp>
        <p:nvSpPr>
          <p:cNvPr id="57" name="Text 53"/>
          <p:cNvSpPr/>
          <p:nvPr/>
        </p:nvSpPr>
        <p:spPr>
          <a:xfrm>
            <a:off x="676656" y="9656064"/>
            <a:ext cx="6217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4F6B80"/>
                </a:solidFill>
              </a:rPr>
              <a:t>Design note: color palette updated to match the official Biori logo, with editable placeholder frames preserved for future data insertion.</a:t>
            </a:r>
            <a:endParaRPr lang="en-US" sz="8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201168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pic>
        <p:nvPicPr>
          <p:cNvPr id="4" name="Image 1" descr="/mnt/data/logo-渐变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97" y="411480"/>
            <a:ext cx="1950263" cy="7498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1261872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23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Product Highlights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502920" y="1737360"/>
            <a:ext cx="5669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F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Selected product families from the uploaded mRNA portfolio, arranged for brochure use and fast data replacement.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502920" y="2240280"/>
            <a:ext cx="6492240" cy="0"/>
          </a:xfrm>
          <a:prstGeom prst="line">
            <a:avLst/>
          </a:prstGeom>
          <a:noFill/>
          <a:ln w="12700">
            <a:solidFill>
              <a:srgbClr val="D8EAF6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530352" y="2505456"/>
            <a:ext cx="73152" cy="210312"/>
          </a:xfrm>
          <a:prstGeom prst="roundRect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58368" y="2487168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23A5A"/>
                </a:solidFill>
              </a:rPr>
              <a:t>Product matrix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530352" y="2834640"/>
            <a:ext cx="3767328" cy="1261872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30352" y="2834640"/>
            <a:ext cx="82296" cy="1261872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76656" y="2926080"/>
            <a:ext cx="3547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90" b="1" dirty="0">
                <a:solidFill>
                  <a:srgbClr val="123A5A"/>
                </a:solidFill>
              </a:rPr>
              <a:t>IVT Core Enzymes</a:t>
            </a:r>
            <a:endParaRPr lang="en-US" sz="990" dirty="0"/>
          </a:p>
        </p:txBody>
      </p:sp>
      <p:sp>
        <p:nvSpPr>
          <p:cNvPr id="13" name="Text 9"/>
          <p:cNvSpPr/>
          <p:nvPr/>
        </p:nvSpPr>
        <p:spPr>
          <a:xfrm>
            <a:off x="676656" y="3145536"/>
            <a:ext cx="352958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75" b="1" dirty="0">
                <a:solidFill>
                  <a:srgbClr val="0079C3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T7 RNA Polymerase GMP-grade
</a:t>
            </a:r>
            <a:pPr indent="0" marL="0">
              <a:buNone/>
            </a:pPr>
            <a:r>
              <a:rPr lang="en-US" sz="775" b="1" dirty="0">
                <a:solidFill>
                  <a:srgbClr val="0079C3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T7 RNA Polymerase 3.0 GMP-grade (low dsRNA)
</a:t>
            </a:r>
            <a:pPr indent="0" marL="0">
              <a:buNone/>
            </a:pPr>
            <a:r>
              <a:rPr lang="en-US" sz="775" b="1" dirty="0">
                <a:solidFill>
                  <a:srgbClr val="0079C3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RNase Inhibitor GMP-grade; Pyrophosphatase, Inorganic GMP-grade; DNase I GMP-grade</a:t>
            </a:r>
            <a:endParaRPr lang="en-US" sz="775" dirty="0"/>
          </a:p>
        </p:txBody>
      </p:sp>
      <p:sp>
        <p:nvSpPr>
          <p:cNvPr id="14" name="Shape 10"/>
          <p:cNvSpPr/>
          <p:nvPr/>
        </p:nvSpPr>
        <p:spPr>
          <a:xfrm>
            <a:off x="530352" y="4261104"/>
            <a:ext cx="3767328" cy="1243584"/>
          </a:xfrm>
          <a:prstGeom prst="roundRect">
            <a:avLst>
              <a:gd name="adj" fmla="val 4412"/>
            </a:avLst>
          </a:prstGeom>
          <a:solidFill>
            <a:srgbClr val="FFFFFF"/>
          </a:solidFill>
          <a:ln w="12700">
            <a:solidFill>
              <a:srgbClr val="00A65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530352" y="4261104"/>
            <a:ext cx="82296" cy="1243584"/>
          </a:xfrm>
          <a:prstGeom prst="rect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76656" y="4352544"/>
            <a:ext cx="3547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90" b="1" dirty="0">
                <a:solidFill>
                  <a:srgbClr val="123A5A"/>
                </a:solidFill>
              </a:rPr>
              <a:t>Capping &amp; Modification</a:t>
            </a:r>
            <a:endParaRPr lang="en-US" sz="990" dirty="0"/>
          </a:p>
        </p:txBody>
      </p:sp>
      <p:sp>
        <p:nvSpPr>
          <p:cNvPr id="17" name="Text 13"/>
          <p:cNvSpPr/>
          <p:nvPr/>
        </p:nvSpPr>
        <p:spPr>
          <a:xfrm>
            <a:off x="676656" y="4572000"/>
            <a:ext cx="352958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75" b="1" dirty="0">
                <a:solidFill>
                  <a:srgbClr val="00A651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Vaccinia Capping Enzyme GMP-grade
</a:t>
            </a:r>
            <a:pPr indent="0" marL="0">
              <a:buNone/>
            </a:pPr>
            <a:r>
              <a:rPr lang="en-US" sz="775" b="1" dirty="0">
                <a:solidFill>
                  <a:srgbClr val="00A651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mRNA Cap 2´-O-Methyltransferase GMP-grade
</a:t>
            </a:r>
            <a:pPr indent="0" marL="0">
              <a:buNone/>
            </a:pPr>
            <a:r>
              <a:rPr lang="en-US" sz="775" b="1" dirty="0">
                <a:solidFill>
                  <a:srgbClr val="00A651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mRNA capping kit; mRNA Co-transcription Synthesis Kit; CircRNA Synthesis Kit</a:t>
            </a:r>
            <a:endParaRPr lang="en-US" sz="775" dirty="0"/>
          </a:p>
        </p:txBody>
      </p:sp>
      <p:sp>
        <p:nvSpPr>
          <p:cNvPr id="18" name="Shape 14"/>
          <p:cNvSpPr/>
          <p:nvPr/>
        </p:nvSpPr>
        <p:spPr>
          <a:xfrm>
            <a:off x="530352" y="5669280"/>
            <a:ext cx="3767328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0A5A97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530352" y="5669280"/>
            <a:ext cx="82296" cy="1207008"/>
          </a:xfrm>
          <a:prstGeom prst="rect">
            <a:avLst/>
          </a:prstGeom>
          <a:solidFill>
            <a:srgbClr val="0A5A97"/>
          </a:solidFill>
          <a:ln w="12700">
            <a:solidFill>
              <a:srgbClr val="0A5A97">
                <a:alpha val="0"/>
              </a:srgbClr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76656" y="5760720"/>
            <a:ext cx="3547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90" b="1" dirty="0">
                <a:solidFill>
                  <a:srgbClr val="123A5A"/>
                </a:solidFill>
              </a:rPr>
              <a:t>NTP &amp; Cofactor Reagents</a:t>
            </a:r>
            <a:endParaRPr lang="en-US" sz="990" dirty="0"/>
          </a:p>
        </p:txBody>
      </p:sp>
      <p:sp>
        <p:nvSpPr>
          <p:cNvPr id="21" name="Text 17"/>
          <p:cNvSpPr/>
          <p:nvPr/>
        </p:nvSpPr>
        <p:spPr>
          <a:xfrm>
            <a:off x="676656" y="5980176"/>
            <a:ext cx="35295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75" b="1" dirty="0">
                <a:solidFill>
                  <a:srgbClr val="0A5A97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ATP / GTP / CTP / UTP Solution GMP-grade (100 mM)
</a:t>
            </a:r>
            <a:pPr indent="0" marL="0">
              <a:buNone/>
            </a:pPr>
            <a:r>
              <a:rPr lang="en-US" sz="775" b="1" dirty="0">
                <a:solidFill>
                  <a:srgbClr val="0A5A97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pUTP and N1-Me-pUTP Solution GMP-grade (100 mM)
</a:t>
            </a:r>
            <a:pPr indent="0" marL="0">
              <a:buNone/>
            </a:pPr>
            <a:r>
              <a:rPr lang="en-US" sz="775" b="1" dirty="0">
                <a:solidFill>
                  <a:srgbClr val="0A5A97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S-adenosylmethionine (SAM) GMP-grade (32 mM)</a:t>
            </a:r>
            <a:endParaRPr lang="en-US" sz="775" dirty="0"/>
          </a:p>
        </p:txBody>
      </p:sp>
      <p:sp>
        <p:nvSpPr>
          <p:cNvPr id="22" name="Shape 18"/>
          <p:cNvSpPr/>
          <p:nvPr/>
        </p:nvSpPr>
        <p:spPr>
          <a:xfrm>
            <a:off x="530352" y="7040880"/>
            <a:ext cx="3767328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4CC24A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530352" y="7040880"/>
            <a:ext cx="82296" cy="1353312"/>
          </a:xfrm>
          <a:prstGeom prst="rect">
            <a:avLst/>
          </a:prstGeom>
          <a:solidFill>
            <a:srgbClr val="4CC24A"/>
          </a:solidFill>
          <a:ln w="12700">
            <a:solidFill>
              <a:srgbClr val="4CC24A">
                <a:alpha val="0"/>
              </a:srgbClr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676656" y="7132320"/>
            <a:ext cx="3547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90" b="1" dirty="0">
                <a:solidFill>
                  <a:srgbClr val="123A5A"/>
                </a:solidFill>
              </a:rPr>
              <a:t>QC Testing &amp; Analysis</a:t>
            </a:r>
            <a:endParaRPr lang="en-US" sz="990" dirty="0"/>
          </a:p>
        </p:txBody>
      </p:sp>
      <p:sp>
        <p:nvSpPr>
          <p:cNvPr id="25" name="Text 21"/>
          <p:cNvSpPr/>
          <p:nvPr/>
        </p:nvSpPr>
        <p:spPr>
          <a:xfrm>
            <a:off x="676656" y="7351776"/>
            <a:ext cx="352958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75" b="1" dirty="0">
                <a:solidFill>
                  <a:srgbClr val="4CC24A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Pre-treatment kit for mRNA capping rate detection
</a:t>
            </a:r>
            <a:pPr indent="0" marL="0">
              <a:buNone/>
            </a:pPr>
            <a:r>
              <a:rPr lang="en-US" sz="775" b="1" dirty="0">
                <a:solidFill>
                  <a:srgbClr val="4CC24A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Pre-treatment kit for mRNA Poly A distribution detection
</a:t>
            </a:r>
            <a:pPr indent="0" marL="0">
              <a:buNone/>
            </a:pPr>
            <a:r>
              <a:rPr lang="en-US" sz="775" b="1" dirty="0">
                <a:solidFill>
                  <a:srgbClr val="4CC24A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RNase / DNase Residual Quantitative Detection Kit; dsRNA Residual Quantitative Detection Kit 2.0</a:t>
            </a:r>
            <a:endParaRPr lang="en-US" sz="775" dirty="0"/>
          </a:p>
        </p:txBody>
      </p:sp>
      <p:sp>
        <p:nvSpPr>
          <p:cNvPr id="26" name="Shape 22"/>
          <p:cNvSpPr/>
          <p:nvPr/>
        </p:nvSpPr>
        <p:spPr>
          <a:xfrm>
            <a:off x="530352" y="8558784"/>
            <a:ext cx="3767328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530352" y="8558784"/>
            <a:ext cx="82296" cy="896112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676656" y="8650224"/>
            <a:ext cx="3547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90" b="1" dirty="0">
                <a:solidFill>
                  <a:srgbClr val="123A5A"/>
                </a:solidFill>
              </a:rPr>
              <a:t>RNA Ladder</a:t>
            </a:r>
            <a:endParaRPr lang="en-US" sz="990" dirty="0"/>
          </a:p>
        </p:txBody>
      </p:sp>
      <p:sp>
        <p:nvSpPr>
          <p:cNvPr id="29" name="Text 25"/>
          <p:cNvSpPr/>
          <p:nvPr/>
        </p:nvSpPr>
        <p:spPr>
          <a:xfrm>
            <a:off x="676656" y="8869680"/>
            <a:ext cx="35295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75" b="1" dirty="0">
                <a:solidFill>
                  <a:srgbClr val="0079C3"/>
                </a:solidFill>
              </a:rPr>
              <a:t>• </a:t>
            </a:r>
            <a:pPr indent="0" marL="0">
              <a:buNone/>
            </a:pPr>
            <a:r>
              <a:rPr lang="en-US" sz="775" dirty="0">
                <a:solidFill>
                  <a:srgbClr val="203543"/>
                </a:solidFill>
              </a:rPr>
              <a:t>Lyo-Ready RNA Ladder 1000, 6000 and 12000</a:t>
            </a:r>
            <a:endParaRPr lang="en-US" sz="775" dirty="0"/>
          </a:p>
        </p:txBody>
      </p:sp>
      <p:sp>
        <p:nvSpPr>
          <p:cNvPr id="30" name="Shape 26"/>
          <p:cNvSpPr/>
          <p:nvPr/>
        </p:nvSpPr>
        <p:spPr>
          <a:xfrm>
            <a:off x="4526280" y="2816352"/>
            <a:ext cx="2487168" cy="2816352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  <a:effectLst>
            <a:outerShdw sx="100000" sy="100000" kx="0" ky="0" algn="bl" rotWithShape="0" blurRad="19050" dist="19050" dir="2700000">
              <a:srgbClr val="000000">
                <a:alpha val="16000"/>
              </a:srgbClr>
            </a:outerShdw>
          </a:effectLst>
        </p:spPr>
      </p:sp>
      <p:sp>
        <p:nvSpPr>
          <p:cNvPr id="31" name="Shape 27"/>
          <p:cNvSpPr/>
          <p:nvPr/>
        </p:nvSpPr>
        <p:spPr>
          <a:xfrm>
            <a:off x="4526280" y="2816352"/>
            <a:ext cx="2487168" cy="329184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4654296" y="2871216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</a:rPr>
              <a:t>Data Window 02</a:t>
            </a:r>
            <a:endParaRPr lang="en-US" sz="1020" dirty="0"/>
          </a:p>
        </p:txBody>
      </p:sp>
      <p:sp>
        <p:nvSpPr>
          <p:cNvPr id="33" name="Shape 29"/>
          <p:cNvSpPr/>
          <p:nvPr/>
        </p:nvSpPr>
        <p:spPr>
          <a:xfrm>
            <a:off x="5230368" y="3310128"/>
            <a:ext cx="0" cy="2029968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4" name="Shape 30"/>
          <p:cNvSpPr/>
          <p:nvPr/>
        </p:nvSpPr>
        <p:spPr>
          <a:xfrm>
            <a:off x="5769864" y="3310128"/>
            <a:ext cx="0" cy="2029968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5" name="Shape 31"/>
          <p:cNvSpPr/>
          <p:nvPr/>
        </p:nvSpPr>
        <p:spPr>
          <a:xfrm>
            <a:off x="6309360" y="3310128"/>
            <a:ext cx="0" cy="2029968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6" name="Shape 32"/>
          <p:cNvSpPr/>
          <p:nvPr/>
        </p:nvSpPr>
        <p:spPr>
          <a:xfrm>
            <a:off x="4690872" y="3817620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7" name="Shape 33"/>
          <p:cNvSpPr/>
          <p:nvPr/>
        </p:nvSpPr>
        <p:spPr>
          <a:xfrm>
            <a:off x="4690872" y="4325112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8" name="Shape 34"/>
          <p:cNvSpPr/>
          <p:nvPr/>
        </p:nvSpPr>
        <p:spPr>
          <a:xfrm>
            <a:off x="4690872" y="4832604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39" name="Shape 35"/>
          <p:cNvSpPr/>
          <p:nvPr/>
        </p:nvSpPr>
        <p:spPr>
          <a:xfrm>
            <a:off x="4690872" y="5340096"/>
            <a:ext cx="2157984" cy="0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40" name="Shape 36"/>
          <p:cNvSpPr/>
          <p:nvPr/>
        </p:nvSpPr>
        <p:spPr>
          <a:xfrm>
            <a:off x="4690872" y="3310128"/>
            <a:ext cx="0" cy="2029968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41" name="Text 37"/>
          <p:cNvSpPr/>
          <p:nvPr/>
        </p:nvSpPr>
        <p:spPr>
          <a:xfrm>
            <a:off x="4690872" y="5376672"/>
            <a:ext cx="21579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70" i="1" dirty="0">
                <a:solidFill>
                  <a:srgbClr val="7C95A6"/>
                </a:solidFill>
              </a:rPr>
              <a:t>Suggested use: electrophoresis image, assay plot or process comparison.</a:t>
            </a:r>
            <a:endParaRPr lang="en-US" sz="770" dirty="0"/>
          </a:p>
        </p:txBody>
      </p:sp>
      <p:sp>
        <p:nvSpPr>
          <p:cNvPr id="42" name="Shape 38"/>
          <p:cNvSpPr/>
          <p:nvPr/>
        </p:nvSpPr>
        <p:spPr>
          <a:xfrm>
            <a:off x="4526280" y="5943600"/>
            <a:ext cx="2487168" cy="3035808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0079C3"/>
            </a:solidFill>
            <a:prstDash val="solid"/>
          </a:ln>
          <a:effectLst>
            <a:outerShdw sx="100000" sy="100000" kx="0" ky="0" algn="bl" rotWithShape="0" blurRad="19050" dist="19050" dir="2700000">
              <a:srgbClr val="000000">
                <a:alpha val="16000"/>
              </a:srgbClr>
            </a:outerShdw>
          </a:effectLst>
        </p:spPr>
      </p:sp>
      <p:sp>
        <p:nvSpPr>
          <p:cNvPr id="43" name="Shape 39"/>
          <p:cNvSpPr/>
          <p:nvPr/>
        </p:nvSpPr>
        <p:spPr>
          <a:xfrm>
            <a:off x="4526280" y="5943600"/>
            <a:ext cx="2487168" cy="329184"/>
          </a:xfrm>
          <a:prstGeom prst="rect">
            <a:avLst/>
          </a:prstGeom>
          <a:solidFill>
            <a:srgbClr val="0079C3"/>
          </a:solidFill>
          <a:ln w="12700">
            <a:solidFill>
              <a:srgbClr val="0079C3">
                <a:alpha val="0"/>
              </a:srgbClr>
            </a:solidFill>
            <a:prstDash val="solid"/>
          </a:ln>
        </p:spPr>
      </p:sp>
      <p:sp>
        <p:nvSpPr>
          <p:cNvPr id="44" name="Text 40"/>
          <p:cNvSpPr/>
          <p:nvPr/>
        </p:nvSpPr>
        <p:spPr>
          <a:xfrm>
            <a:off x="4654296" y="5998464"/>
            <a:ext cx="2231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</a:rPr>
              <a:t>Data Window 03</a:t>
            </a:r>
            <a:endParaRPr lang="en-US" sz="1020" dirty="0"/>
          </a:p>
        </p:txBody>
      </p:sp>
      <p:sp>
        <p:nvSpPr>
          <p:cNvPr id="45" name="Shape 41"/>
          <p:cNvSpPr/>
          <p:nvPr/>
        </p:nvSpPr>
        <p:spPr>
          <a:xfrm>
            <a:off x="5230368" y="6437376"/>
            <a:ext cx="0" cy="2249424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6" name="Shape 42"/>
          <p:cNvSpPr/>
          <p:nvPr/>
        </p:nvSpPr>
        <p:spPr>
          <a:xfrm>
            <a:off x="5769864" y="6437376"/>
            <a:ext cx="0" cy="2249424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7" name="Shape 43"/>
          <p:cNvSpPr/>
          <p:nvPr/>
        </p:nvSpPr>
        <p:spPr>
          <a:xfrm>
            <a:off x="6309360" y="6437376"/>
            <a:ext cx="0" cy="2249424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8" name="Shape 44"/>
          <p:cNvSpPr/>
          <p:nvPr/>
        </p:nvSpPr>
        <p:spPr>
          <a:xfrm>
            <a:off x="4690872" y="6999732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49" name="Shape 45"/>
          <p:cNvSpPr/>
          <p:nvPr/>
        </p:nvSpPr>
        <p:spPr>
          <a:xfrm>
            <a:off x="4690872" y="7562088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0" name="Shape 46"/>
          <p:cNvSpPr/>
          <p:nvPr/>
        </p:nvSpPr>
        <p:spPr>
          <a:xfrm>
            <a:off x="4690872" y="8124444"/>
            <a:ext cx="2157984" cy="0"/>
          </a:xfrm>
          <a:prstGeom prst="line">
            <a:avLst/>
          </a:prstGeom>
          <a:noFill/>
          <a:ln w="12700">
            <a:solidFill>
              <a:srgbClr val="D8EAF6">
                <a:alpha val="75000"/>
              </a:srgbClr>
            </a:solidFill>
            <a:prstDash val="solid"/>
          </a:ln>
        </p:spPr>
      </p:sp>
      <p:sp>
        <p:nvSpPr>
          <p:cNvPr id="51" name="Shape 47"/>
          <p:cNvSpPr/>
          <p:nvPr/>
        </p:nvSpPr>
        <p:spPr>
          <a:xfrm>
            <a:off x="4690872" y="8686800"/>
            <a:ext cx="2157984" cy="0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52" name="Shape 48"/>
          <p:cNvSpPr/>
          <p:nvPr/>
        </p:nvSpPr>
        <p:spPr>
          <a:xfrm>
            <a:off x="4690872" y="6437376"/>
            <a:ext cx="0" cy="2249424"/>
          </a:xfrm>
          <a:prstGeom prst="line">
            <a:avLst/>
          </a:prstGeom>
          <a:noFill/>
          <a:ln w="12700">
            <a:solidFill>
              <a:srgbClr val="4F6B80">
                <a:alpha val="70000"/>
              </a:srgbClr>
            </a:solidFill>
            <a:prstDash val="solid"/>
          </a:ln>
        </p:spPr>
      </p:sp>
      <p:sp>
        <p:nvSpPr>
          <p:cNvPr id="53" name="Text 49"/>
          <p:cNvSpPr/>
          <p:nvPr/>
        </p:nvSpPr>
        <p:spPr>
          <a:xfrm>
            <a:off x="4690872" y="8723376"/>
            <a:ext cx="21579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70" i="1" dirty="0">
                <a:solidFill>
                  <a:srgbClr val="7C95A6"/>
                </a:solidFill>
              </a:rPr>
              <a:t>Suggested use: capping efficiency, Poly A distribution, residual DNase/RNase or dsRNA data.</a:t>
            </a:r>
            <a:endParaRPr lang="en-US" sz="770" dirty="0"/>
          </a:p>
        </p:txBody>
      </p:sp>
      <p:sp>
        <p:nvSpPr>
          <p:cNvPr id="54" name="Shape 50"/>
          <p:cNvSpPr/>
          <p:nvPr/>
        </p:nvSpPr>
        <p:spPr>
          <a:xfrm>
            <a:off x="4526280" y="9217152"/>
            <a:ext cx="2487168" cy="694944"/>
          </a:xfrm>
          <a:prstGeom prst="roundRect">
            <a:avLst>
              <a:gd name="adj" fmla="val 6579"/>
            </a:avLst>
          </a:prstGeom>
          <a:solidFill>
            <a:srgbClr val="FFFFFF"/>
          </a:solidFill>
          <a:ln w="12700">
            <a:solidFill>
              <a:srgbClr val="D8EAF6"/>
            </a:solidFill>
            <a:prstDash val="solid"/>
          </a:ln>
        </p:spPr>
      </p:sp>
      <p:sp>
        <p:nvSpPr>
          <p:cNvPr id="55" name="Text 51"/>
          <p:cNvSpPr/>
          <p:nvPr/>
        </p:nvSpPr>
        <p:spPr>
          <a:xfrm>
            <a:off x="4700016" y="9390888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dirty="0">
                <a:solidFill>
                  <a:srgbClr val="4F6B80"/>
                </a:solidFill>
              </a:rPr>
              <a:t>Editable area reserved</a:t>
            </a:r>
            <a:endParaRPr lang="en-US" sz="830" dirty="0"/>
          </a:p>
          <a:p>
            <a:pPr algn="ctr" indent="0" marL="0">
              <a:buNone/>
            </a:pPr>
            <a:r>
              <a:rPr lang="en-US" sz="830" dirty="0">
                <a:solidFill>
                  <a:srgbClr val="4F6B80"/>
                </a:solidFill>
              </a:rPr>
              <a:t>for customer-specific notes, assay icons or application claims.</a:t>
            </a:r>
            <a:endParaRPr lang="en-US" sz="83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Biori Biotech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Biori mRNA Flyer</dc:title>
  <dc:subject>mRNA Flyer</dc:subject>
  <dc:creator>OpenAI</dc:creator>
  <cp:lastModifiedBy>OpenAI</cp:lastModifiedBy>
  <cp:revision>1</cp:revision>
  <dcterms:created xsi:type="dcterms:W3CDTF">2026-03-31T08:09:43Z</dcterms:created>
  <dcterms:modified xsi:type="dcterms:W3CDTF">2026-03-31T08:09:43Z</dcterms:modified>
</cp:coreProperties>
</file>